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1" r:id="rId6"/>
    <p:sldId id="262" r:id="rId7"/>
    <p:sldId id="266" r:id="rId8"/>
    <p:sldId id="264" r:id="rId9"/>
    <p:sldId id="263" r:id="rId10"/>
    <p:sldId id="265" r:id="rId11"/>
    <p:sldId id="267" r:id="rId1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59" autoAdjust="0"/>
    <p:restoredTop sz="85589" autoAdjust="0"/>
  </p:normalViewPr>
  <p:slideViewPr>
    <p:cSldViewPr snapToGrid="0" snapToObjects="1">
      <p:cViewPr>
        <p:scale>
          <a:sx n="66" d="100"/>
          <a:sy n="66" d="100"/>
        </p:scale>
        <p:origin x="-2080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3448536-AFC5-4468-8EC8-8BC1446F2D96}" type="datetimeFigureOut">
              <a:rPr lang="en-US"/>
              <a:pPr>
                <a:defRPr/>
              </a:pPr>
              <a:t>4/5/12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E5A459A-3455-4B56-BECB-131364C905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3521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In order to test these hypothesis I generated trflps of stromatolites exposed to various concentrations of carbon of phosphorus.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72E9E4-0B64-4292-A4F2-D8CC57F219A6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I used the same analysis as christie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CC3C4A-416E-40C9-B703-E14C241FED29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I used the same analysis as christie</a:t>
            </a:r>
          </a:p>
        </p:txBody>
      </p:sp>
      <p:sp>
        <p:nvSpPr>
          <p:cNvPr id="2355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AF8E757-2FB0-4147-8FAB-53146ACD7D05}" type="slidenum">
              <a:rPr lang="en-US" sz="1200">
                <a:latin typeface="Calibri" pitchFamily="34" charset="0"/>
              </a:rPr>
              <a:pPr algn="r"/>
              <a:t>7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This is some data on the physiological response of the stromatolites to the experimental minipulation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Y is gross primary production measured as dissolved oxygen production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X axis is phosphorus concentrations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The yellow bars represent samples with no carbon added 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The red bars represent samples with carbon added 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You can see overall that primary production increases with phosphorus addition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Increases in O2 are due to photosynthesis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At the highest P addition, the increase in gross primary production is not as high. This could be due to consumption of O2 by heterotrophs performing aerobic respiration. 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453D3E-5CA4-40F2-913C-E22DBC153A9B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0C10E-7809-4143-BD29-001DFA0BD165}" type="datetimeFigureOut">
              <a:rPr lang="en-US"/>
              <a:pPr>
                <a:defRPr/>
              </a:pPr>
              <a:t>4/5/12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CE579-2376-4994-9B5A-D1873CF381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C3110-1B9D-4A21-B029-0B60DA3B8EC2}" type="datetimeFigureOut">
              <a:rPr lang="en-US"/>
              <a:pPr>
                <a:defRPr/>
              </a:pPr>
              <a:t>4/5/12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8285D-7024-4061-A9DD-0C014122AA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1308A-73C8-4508-AABB-C0A3789C6655}" type="datetimeFigureOut">
              <a:rPr lang="en-US"/>
              <a:pPr>
                <a:defRPr/>
              </a:pPr>
              <a:t>4/5/12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DCEEE-87A7-4E1D-90CA-BDB3FDEB7C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17F73-2489-40D1-9D59-B211DB26DD55}" type="datetimeFigureOut">
              <a:rPr lang="en-US"/>
              <a:pPr>
                <a:defRPr/>
              </a:pPr>
              <a:t>4/5/12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F0600-E4F5-4538-8387-7A42635F89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2FB4C-509A-45F1-946A-6D8B29B31EB2}" type="datetimeFigureOut">
              <a:rPr lang="en-US"/>
              <a:pPr>
                <a:defRPr/>
              </a:pPr>
              <a:t>4/5/12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2E450-3AA1-4C39-A2CD-A57F26FF5A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12B54-6A36-4733-A862-7753AEA5E38E}" type="datetimeFigureOut">
              <a:rPr lang="en-US"/>
              <a:pPr>
                <a:defRPr/>
              </a:pPr>
              <a:t>4/5/12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9A62D-98BD-41A0-BE79-BA37B71F30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63C3D-CED1-4999-AC69-69BE627C5731}" type="datetimeFigureOut">
              <a:rPr lang="en-US"/>
              <a:pPr>
                <a:defRPr/>
              </a:pPr>
              <a:t>4/5/12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5C1D5-0933-4274-8E87-B5478FBD72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5728D-3FF8-4C83-8696-BCB1F9BC0E3B}" type="datetimeFigureOut">
              <a:rPr lang="en-US"/>
              <a:pPr>
                <a:defRPr/>
              </a:pPr>
              <a:t>4/5/12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691D3-18AD-4546-9576-07E2DC7133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4FC61-8849-4484-A4DD-A0AAF16012D0}" type="datetimeFigureOut">
              <a:rPr lang="en-US"/>
              <a:pPr>
                <a:defRPr/>
              </a:pPr>
              <a:t>4/5/12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D1E9C-E749-42A2-A4CA-D1C77B970B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5EEAE-60F5-49F2-8B5B-55E55AB45B28}" type="datetimeFigureOut">
              <a:rPr lang="en-US"/>
              <a:pPr>
                <a:defRPr/>
              </a:pPr>
              <a:t>4/5/12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FC231-9843-4884-8706-E96F4AE9A6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2849D-AB10-4A9C-BD5B-3C2A4D6495FF}" type="datetimeFigureOut">
              <a:rPr lang="en-US"/>
              <a:pPr>
                <a:defRPr/>
              </a:pPr>
              <a:t>4/5/12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BB259-68B6-4060-9562-EF49921A90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BB6F950-F179-4A24-9E24-074925156FC5}" type="datetimeFigureOut">
              <a:rPr lang="en-US"/>
              <a:pPr>
                <a:defRPr/>
              </a:pPr>
              <a:t>4/5/12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EAE1F59-CED2-4F47-9E44-536882DB6A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gif"/><Relationship Id="rId5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>
          <a:xfrm>
            <a:off x="0" y="322263"/>
            <a:ext cx="9144000" cy="3563937"/>
          </a:xfrm>
        </p:spPr>
        <p:txBody>
          <a:bodyPr/>
          <a:lstStyle/>
          <a:p>
            <a:pPr eaLnBrk="1" hangingPunct="1"/>
            <a:r>
              <a:rPr lang="en-US" b="1" dirty="0" smtClean="0">
                <a:ea typeface="Osaka"/>
                <a:cs typeface="Osaka"/>
              </a:rPr>
              <a:t>Genetic Profiling of </a:t>
            </a:r>
            <a:r>
              <a:rPr lang="en-US" b="1" dirty="0" err="1" smtClean="0">
                <a:ea typeface="Osaka"/>
                <a:cs typeface="Osaka"/>
              </a:rPr>
              <a:t>Oncoid</a:t>
            </a:r>
            <a:r>
              <a:rPr lang="en-US" b="1" dirty="0" smtClean="0">
                <a:ea typeface="Osaka"/>
                <a:cs typeface="Osaka"/>
              </a:rPr>
              <a:t> Stromatolites from the Phosphorus-Limited Rio Mesquites in </a:t>
            </a:r>
            <a:r>
              <a:rPr lang="en-US" b="1" dirty="0" err="1" smtClean="0">
                <a:ea typeface="Osaka"/>
                <a:cs typeface="Osaka"/>
              </a:rPr>
              <a:t>Cuatro</a:t>
            </a:r>
            <a:r>
              <a:rPr lang="en-US" b="1" dirty="0" smtClean="0">
                <a:ea typeface="Osaka"/>
                <a:cs typeface="Osaka"/>
              </a:rPr>
              <a:t> </a:t>
            </a:r>
            <a:r>
              <a:rPr lang="en-US" b="1" dirty="0" err="1" smtClean="0">
                <a:ea typeface="Osaka"/>
                <a:cs typeface="Osaka"/>
              </a:rPr>
              <a:t>Cienegas</a:t>
            </a:r>
            <a:r>
              <a:rPr lang="en-US" b="1" dirty="0" smtClean="0">
                <a:ea typeface="Osaka"/>
                <a:cs typeface="Osaka"/>
              </a:rPr>
              <a:t>, MX</a:t>
            </a:r>
            <a:r>
              <a:rPr lang="en-US" dirty="0" smtClean="0">
                <a:ea typeface="Osaka"/>
                <a:cs typeface="Osaka"/>
              </a:rPr>
              <a:t/>
            </a:r>
            <a:br>
              <a:rPr lang="en-US" dirty="0" smtClean="0">
                <a:ea typeface="Osaka"/>
                <a:cs typeface="Osaka"/>
              </a:rPr>
            </a:br>
            <a:endParaRPr lang="en-US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199"/>
            <a:ext cx="6400800" cy="2810634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b="1" dirty="0" smtClean="0">
                <a:solidFill>
                  <a:schemeClr val="tx1"/>
                </a:solidFill>
              </a:rPr>
              <a:t>Alisa </a:t>
            </a:r>
            <a:r>
              <a:rPr lang="en-US" b="1" dirty="0" err="1" smtClean="0">
                <a:solidFill>
                  <a:schemeClr val="tx1"/>
                </a:solidFill>
              </a:rPr>
              <a:t>Glukhova</a:t>
            </a:r>
            <a:endParaRPr lang="en-US" b="1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3000" dirty="0" smtClean="0">
                <a:solidFill>
                  <a:schemeClr val="tx1"/>
                </a:solidFill>
              </a:rPr>
              <a:t>NASA Space Grant Symposium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3000" smtClean="0">
                <a:solidFill>
                  <a:schemeClr val="tx1"/>
                </a:solidFill>
              </a:rPr>
              <a:t>April </a:t>
            </a:r>
            <a:r>
              <a:rPr lang="en-US" sz="3000" smtClean="0">
                <a:solidFill>
                  <a:schemeClr val="tx1"/>
                </a:solidFill>
              </a:rPr>
              <a:t>21</a:t>
            </a:r>
            <a:r>
              <a:rPr lang="en-US" sz="3000" baseline="30000" smtClean="0">
                <a:solidFill>
                  <a:schemeClr val="tx1"/>
                </a:solidFill>
              </a:rPr>
              <a:t>st</a:t>
            </a:r>
            <a:r>
              <a:rPr lang="en-US" sz="3000" smtClean="0">
                <a:solidFill>
                  <a:schemeClr val="tx1"/>
                </a:solidFill>
              </a:rPr>
              <a:t> 2012</a:t>
            </a:r>
            <a:endParaRPr lang="en-US" sz="3000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3000" dirty="0" smtClean="0">
                <a:solidFill>
                  <a:schemeClr val="tx1"/>
                </a:solidFill>
              </a:rPr>
              <a:t>Mentors: </a:t>
            </a:r>
            <a:r>
              <a:rPr lang="en-US" sz="3000" dirty="0" err="1" smtClean="0">
                <a:solidFill>
                  <a:schemeClr val="tx1"/>
                </a:solidFill>
              </a:rPr>
              <a:t>Amisha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</a:rPr>
              <a:t>Poret-Petterson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3000" dirty="0" smtClean="0">
                <a:solidFill>
                  <a:schemeClr val="tx1"/>
                </a:solidFill>
              </a:rPr>
              <a:t>&amp;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3000" dirty="0" smtClean="0">
                <a:solidFill>
                  <a:schemeClr val="tx1"/>
                </a:solidFill>
              </a:rPr>
              <a:t>Ariel Anbar</a:t>
            </a:r>
            <a:endParaRPr lang="en-US" sz="3000" dirty="0" smtClean="0"/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/>
          </a:p>
        </p:txBody>
      </p:sp>
      <p:pic>
        <p:nvPicPr>
          <p:cNvPr id="14340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1438" y="5694363"/>
            <a:ext cx="1471612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97638" y="5694363"/>
            <a:ext cx="12938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 &amp; Future Directions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000" smtClean="0">
                <a:ea typeface="Osaka"/>
                <a:cs typeface="Osaka"/>
              </a:rPr>
              <a:t>PCR-amplified and restricted bacterial 16S rRNA genes from oncoid stromatolites incubated with additions of C and P</a:t>
            </a:r>
          </a:p>
          <a:p>
            <a:pPr eaLnBrk="1" hangingPunct="1">
              <a:lnSpc>
                <a:spcPct val="80000"/>
              </a:lnSpc>
            </a:pPr>
            <a:r>
              <a:rPr lang="en-US" sz="3000" smtClean="0">
                <a:ea typeface="Osaka"/>
                <a:cs typeface="Osaka"/>
              </a:rPr>
              <a:t>Most complex T-RF patterns were obtained with organic C addition, suggesting that the population of heterotrophic microbes in stromatolites increased. </a:t>
            </a:r>
          </a:p>
          <a:p>
            <a:pPr eaLnBrk="1" hangingPunct="1">
              <a:lnSpc>
                <a:spcPct val="80000"/>
              </a:lnSpc>
            </a:pPr>
            <a:r>
              <a:rPr lang="en-US" sz="3000" smtClean="0">
                <a:ea typeface="Osaka"/>
                <a:cs typeface="Osaka"/>
              </a:rPr>
              <a:t>Perform a detailed analysis of these T-RF profiles to confirm these initial findings</a:t>
            </a:r>
          </a:p>
          <a:p>
            <a:pPr eaLnBrk="1" hangingPunct="1">
              <a:lnSpc>
                <a:spcPct val="80000"/>
              </a:lnSpc>
            </a:pPr>
            <a:r>
              <a:rPr lang="en-US" sz="3000" smtClean="0">
                <a:ea typeface="Osaka"/>
                <a:cs typeface="Osaka"/>
              </a:rPr>
              <a:t>Compare T-RFLP patterns to stromatolite chemical compostion data (C, N, and P)</a:t>
            </a:r>
            <a:endParaRPr lang="en-US" sz="300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Acknowledgements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000" smtClean="0">
                <a:ea typeface="Osaka"/>
                <a:cs typeface="Osaka"/>
              </a:rPr>
              <a:t>Jessica Corman</a:t>
            </a:r>
          </a:p>
          <a:p>
            <a:pPr eaLnBrk="1" hangingPunct="1">
              <a:lnSpc>
                <a:spcPct val="80000"/>
              </a:lnSpc>
            </a:pPr>
            <a:r>
              <a:rPr lang="en-US" sz="3000" smtClean="0">
                <a:ea typeface="Osaka"/>
                <a:cs typeface="Osaka"/>
              </a:rPr>
              <a:t>James Elser</a:t>
            </a:r>
          </a:p>
          <a:p>
            <a:pPr eaLnBrk="1" hangingPunct="1">
              <a:lnSpc>
                <a:spcPct val="80000"/>
              </a:lnSpc>
            </a:pPr>
            <a:r>
              <a:rPr lang="en-US" sz="3000" smtClean="0">
                <a:ea typeface="Osaka"/>
                <a:cs typeface="Osaka"/>
              </a:rPr>
              <a:t>Ariel Anbar</a:t>
            </a:r>
          </a:p>
          <a:p>
            <a:pPr eaLnBrk="1" hangingPunct="1">
              <a:lnSpc>
                <a:spcPct val="80000"/>
              </a:lnSpc>
            </a:pPr>
            <a:r>
              <a:rPr lang="en-US" sz="3000" smtClean="0">
                <a:ea typeface="Osaka"/>
                <a:cs typeface="Osaka"/>
              </a:rPr>
              <a:t>Christie Sabin</a:t>
            </a:r>
          </a:p>
          <a:p>
            <a:pPr eaLnBrk="1" hangingPunct="1">
              <a:lnSpc>
                <a:spcPct val="80000"/>
              </a:lnSpc>
            </a:pPr>
            <a:r>
              <a:rPr lang="en-US" sz="3000" smtClean="0">
                <a:ea typeface="Osaka"/>
                <a:cs typeface="Osaka"/>
              </a:rPr>
              <a:t>Zuri Martinez</a:t>
            </a:r>
            <a:endParaRPr lang="en-US" sz="300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Introduction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457200" y="1343025"/>
            <a:ext cx="8229600" cy="5257800"/>
          </a:xfrm>
        </p:spPr>
        <p:txBody>
          <a:bodyPr/>
          <a:lstStyle/>
          <a:p>
            <a:pPr marL="457200" indent="-457200" algn="just" eaLnBrk="1" hangingPunct="1">
              <a:lnSpc>
                <a:spcPct val="90000"/>
              </a:lnSpc>
            </a:pPr>
            <a:r>
              <a:rPr lang="en-US" sz="3000" smtClean="0">
                <a:solidFill>
                  <a:srgbClr val="000000"/>
                </a:solidFill>
                <a:ea typeface="Osaka"/>
                <a:cs typeface="Osaka"/>
              </a:rPr>
              <a:t>Phosphorus (P) is an essential element for all organisms </a:t>
            </a:r>
          </a:p>
          <a:p>
            <a:pPr marL="457200" indent="-457200" algn="just" eaLnBrk="1" hangingPunct="1">
              <a:lnSpc>
                <a:spcPct val="90000"/>
              </a:lnSpc>
            </a:pPr>
            <a:r>
              <a:rPr lang="en-US" sz="3000" smtClean="0">
                <a:solidFill>
                  <a:srgbClr val="000000"/>
                </a:solidFill>
                <a:ea typeface="Osaka"/>
                <a:cs typeface="Osaka"/>
              </a:rPr>
              <a:t>P is an important component of biological molecules and often a limiting nutrient </a:t>
            </a:r>
          </a:p>
          <a:p>
            <a:pPr marL="457200" indent="-457200" algn="just" eaLnBrk="1" hangingPunct="1">
              <a:lnSpc>
                <a:spcPct val="25000"/>
              </a:lnSpc>
            </a:pPr>
            <a:endParaRPr lang="en-US" sz="3000" smtClean="0">
              <a:solidFill>
                <a:srgbClr val="000000"/>
              </a:solidFill>
              <a:ea typeface="Osaka"/>
              <a:cs typeface="Osaka"/>
            </a:endParaRPr>
          </a:p>
          <a:p>
            <a:pPr marL="457200" indent="-457200" algn="just" eaLnBrk="1" hangingPunct="1">
              <a:lnSpc>
                <a:spcPct val="90000"/>
              </a:lnSpc>
              <a:buFont typeface="Arial" charset="0"/>
              <a:buNone/>
            </a:pPr>
            <a:r>
              <a:rPr lang="en-US" sz="3000" smtClean="0">
                <a:solidFill>
                  <a:srgbClr val="000000"/>
                </a:solidFill>
                <a:ea typeface="Osaka"/>
                <a:cs typeface="Osaka"/>
              </a:rPr>
              <a:t>DNA               RNA              ATP                Phospholipids</a:t>
            </a:r>
          </a:p>
          <a:p>
            <a:pPr marL="457200" indent="-457200" algn="just" eaLnBrk="1" hangingPunct="1">
              <a:lnSpc>
                <a:spcPct val="90000"/>
              </a:lnSpc>
              <a:buFont typeface="Arial" charset="0"/>
              <a:buNone/>
            </a:pPr>
            <a:endParaRPr lang="en-US" sz="3000" smtClean="0">
              <a:solidFill>
                <a:srgbClr val="000000"/>
              </a:solidFill>
              <a:ea typeface="Osaka"/>
              <a:cs typeface="Osaka"/>
            </a:endParaRPr>
          </a:p>
          <a:p>
            <a:pPr marL="457200" indent="-457200" algn="just" eaLnBrk="1" hangingPunct="1">
              <a:lnSpc>
                <a:spcPct val="90000"/>
              </a:lnSpc>
            </a:pPr>
            <a:endParaRPr lang="en-US" sz="3000" smtClean="0">
              <a:solidFill>
                <a:srgbClr val="000000"/>
              </a:solidFill>
              <a:ea typeface="Osaka"/>
              <a:cs typeface="Osaka"/>
            </a:endParaRPr>
          </a:p>
          <a:p>
            <a:pPr marL="457200" indent="-457200" algn="just" eaLnBrk="1" hangingPunct="1">
              <a:lnSpc>
                <a:spcPct val="90000"/>
              </a:lnSpc>
            </a:pPr>
            <a:endParaRPr lang="en-US" sz="3000" smtClean="0">
              <a:solidFill>
                <a:srgbClr val="000000"/>
              </a:solidFill>
              <a:ea typeface="Osaka"/>
              <a:cs typeface="Osaka"/>
            </a:endParaRPr>
          </a:p>
          <a:p>
            <a:pPr marL="457200" indent="-457200" algn="just" eaLnBrk="1" hangingPunct="1">
              <a:lnSpc>
                <a:spcPct val="90000"/>
              </a:lnSpc>
            </a:pPr>
            <a:endParaRPr lang="en-US" sz="3000" smtClean="0">
              <a:solidFill>
                <a:srgbClr val="000000"/>
              </a:solidFill>
              <a:ea typeface="Osaka"/>
              <a:cs typeface="Osaka"/>
            </a:endParaRPr>
          </a:p>
          <a:p>
            <a:pPr marL="457200" indent="-457200" eaLnBrk="1" hangingPunct="1">
              <a:lnSpc>
                <a:spcPct val="90000"/>
              </a:lnSpc>
            </a:pPr>
            <a:endParaRPr lang="en-US" sz="3000" smtClean="0"/>
          </a:p>
        </p:txBody>
      </p:sp>
      <p:pic>
        <p:nvPicPr>
          <p:cNvPr id="15363" name="Picture 3" descr="dn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800" y="4251325"/>
            <a:ext cx="16510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ATP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8400" y="3938588"/>
            <a:ext cx="2617788" cy="196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phospholipid3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38888" y="4251325"/>
            <a:ext cx="252571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 descr="Molecular1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46288" y="4040188"/>
            <a:ext cx="16256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Introduction 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smtClean="0"/>
              <a:t>Stromatolites are</a:t>
            </a:r>
            <a:r>
              <a:rPr lang="en-US" smtClean="0">
                <a:solidFill>
                  <a:srgbClr val="000000"/>
                </a:solidFill>
                <a:ea typeface="Osaka"/>
                <a:cs typeface="Osaka"/>
              </a:rPr>
              <a:t>                                                    layered microbial mats</a:t>
            </a:r>
          </a:p>
          <a:p>
            <a:pPr eaLnBrk="1" hangingPunct="1">
              <a:buFont typeface="Arial" charset="0"/>
              <a:buNone/>
            </a:pPr>
            <a:endParaRPr lang="en-US" smtClean="0">
              <a:solidFill>
                <a:srgbClr val="000000"/>
              </a:solidFill>
              <a:ea typeface="Osaka"/>
              <a:cs typeface="Osaka"/>
            </a:endParaRPr>
          </a:p>
          <a:p>
            <a:pPr eaLnBrk="1" hangingPunct="1"/>
            <a:r>
              <a:rPr lang="en-US" smtClean="0">
                <a:solidFill>
                  <a:srgbClr val="000000"/>
                </a:solidFill>
                <a:ea typeface="Osaka"/>
                <a:cs typeface="Osaka"/>
              </a:rPr>
              <a:t>Biological growth and                                           mineral deposition</a:t>
            </a:r>
          </a:p>
          <a:p>
            <a:pPr eaLnBrk="1" hangingPunct="1">
              <a:buFont typeface="Arial" charset="0"/>
              <a:buNone/>
            </a:pPr>
            <a:endParaRPr lang="en-US" smtClean="0">
              <a:solidFill>
                <a:srgbClr val="000000"/>
              </a:solidFill>
              <a:ea typeface="Osaka"/>
              <a:cs typeface="Osaka"/>
            </a:endParaRPr>
          </a:p>
          <a:p>
            <a:pPr eaLnBrk="1" hangingPunct="1"/>
            <a:r>
              <a:rPr lang="en-US" smtClean="0">
                <a:solidFill>
                  <a:srgbClr val="000000"/>
                </a:solidFill>
                <a:ea typeface="Osaka"/>
                <a:cs typeface="Osaka"/>
              </a:rPr>
              <a:t>Interaction between microbial growth, calcification, and P availability </a:t>
            </a:r>
          </a:p>
        </p:txBody>
      </p:sp>
      <p:pic>
        <p:nvPicPr>
          <p:cNvPr id="16387" name="Picture 5"/>
          <p:cNvPicPr>
            <a:picLocks noChangeAspect="1" noChangeArrowheads="1"/>
          </p:cNvPicPr>
          <p:nvPr/>
        </p:nvPicPr>
        <p:blipFill>
          <a:blip r:embed="rId2"/>
          <a:srcRect l="18375" t="25000" r="28807" b="18707"/>
          <a:stretch>
            <a:fillRect/>
          </a:stretch>
        </p:blipFill>
        <p:spPr bwMode="auto">
          <a:xfrm>
            <a:off x="4495800" y="1460500"/>
            <a:ext cx="4191000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Introduction</a:t>
            </a:r>
          </a:p>
        </p:txBody>
      </p:sp>
      <p:sp>
        <p:nvSpPr>
          <p:cNvPr id="17410" name="Content Placeholder 4"/>
          <p:cNvSpPr>
            <a:spLocks noGrp="1"/>
          </p:cNvSpPr>
          <p:nvPr>
            <p:ph sz="half" idx="1"/>
          </p:nvPr>
        </p:nvSpPr>
        <p:spPr>
          <a:xfrm>
            <a:off x="371475" y="1271588"/>
            <a:ext cx="4519613" cy="5003800"/>
          </a:xfrm>
        </p:spPr>
        <p:txBody>
          <a:bodyPr/>
          <a:lstStyle/>
          <a:p>
            <a:pPr eaLnBrk="1" hangingPunct="1">
              <a:lnSpc>
                <a:spcPct val="125000"/>
              </a:lnSpc>
            </a:pPr>
            <a:r>
              <a:rPr lang="en-US" sz="2600" smtClean="0">
                <a:solidFill>
                  <a:srgbClr val="000000"/>
                </a:solidFill>
                <a:ea typeface="Osaka"/>
                <a:cs typeface="Osaka"/>
              </a:rPr>
              <a:t>Rio Mesquites stromatolites live in an environment with the lowest P content (0.6 </a:t>
            </a:r>
            <a:r>
              <a:rPr lang="en-US" sz="2600" smtClean="0">
                <a:solidFill>
                  <a:srgbClr val="000000"/>
                </a:solidFill>
                <a:latin typeface="Symbol" pitchFamily="18" charset="2"/>
                <a:ea typeface="Osaka"/>
                <a:cs typeface="Osaka"/>
              </a:rPr>
              <a:t>m</a:t>
            </a:r>
            <a:r>
              <a:rPr lang="en-US" sz="2600" smtClean="0">
                <a:solidFill>
                  <a:srgbClr val="000000"/>
                </a:solidFill>
                <a:ea typeface="Osaka"/>
                <a:cs typeface="Osaka"/>
              </a:rPr>
              <a:t>mol L</a:t>
            </a:r>
            <a:r>
              <a:rPr lang="en-US" sz="2600" baseline="30000" smtClean="0">
                <a:solidFill>
                  <a:srgbClr val="000000"/>
                </a:solidFill>
                <a:ea typeface="Osaka"/>
                <a:cs typeface="Osaka"/>
              </a:rPr>
              <a:t>-1</a:t>
            </a:r>
            <a:r>
              <a:rPr lang="en-US" sz="2600" smtClean="0">
                <a:solidFill>
                  <a:srgbClr val="000000"/>
                </a:solidFill>
                <a:ea typeface="Osaka"/>
                <a:cs typeface="Osaka"/>
              </a:rPr>
              <a:t>) reported in continental waters </a:t>
            </a:r>
          </a:p>
          <a:p>
            <a:pPr eaLnBrk="1" hangingPunct="1">
              <a:lnSpc>
                <a:spcPct val="125000"/>
              </a:lnSpc>
            </a:pPr>
            <a:r>
              <a:rPr lang="en-US" sz="2600" smtClean="0">
                <a:solidFill>
                  <a:srgbClr val="000000"/>
                </a:solidFill>
                <a:ea typeface="Osaka"/>
                <a:cs typeface="Osaka"/>
              </a:rPr>
              <a:t>Stromatolites thrive in Rio Mesquites because P limitation has decreased the population of snails and other grazers </a:t>
            </a:r>
          </a:p>
        </p:txBody>
      </p:sp>
      <p:pic>
        <p:nvPicPr>
          <p:cNvPr id="17411" name="Content Placeholder 6" descr="rio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16537" r="16537"/>
          <a:stretch>
            <a:fillRect/>
          </a:stretch>
        </p:blipFill>
        <p:spPr>
          <a:xfrm>
            <a:off x="4879975" y="1600200"/>
            <a:ext cx="3906838" cy="4379913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Hypotheses 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85875"/>
            <a:ext cx="4651375" cy="5486400"/>
          </a:xfrm>
        </p:spPr>
        <p:txBody>
          <a:bodyPr/>
          <a:lstStyle/>
          <a:p>
            <a:pPr marL="533400" indent="-533400" eaLnBrk="1" hangingPunct="1">
              <a:lnSpc>
                <a:spcPct val="120000"/>
              </a:lnSpc>
              <a:buFont typeface="Arial" charset="0"/>
              <a:buAutoNum type="arabicPeriod"/>
            </a:pPr>
            <a:r>
              <a:rPr lang="en-US" sz="2400" smtClean="0">
                <a:solidFill>
                  <a:srgbClr val="000000"/>
                </a:solidFill>
                <a:ea typeface="Osaka"/>
                <a:cs typeface="Osaka"/>
              </a:rPr>
              <a:t>The microbial community is P-limited and will remain the same, but increase in size due to growth (alleviation of P-limitation)  </a:t>
            </a:r>
          </a:p>
          <a:p>
            <a:pPr marL="533400" indent="-533400" eaLnBrk="1" hangingPunct="1">
              <a:lnSpc>
                <a:spcPct val="120000"/>
              </a:lnSpc>
              <a:buFont typeface="Arial" charset="0"/>
              <a:buAutoNum type="arabicPeriod"/>
            </a:pPr>
            <a:r>
              <a:rPr lang="en-US" sz="2400" smtClean="0">
                <a:solidFill>
                  <a:srgbClr val="000000"/>
                </a:solidFill>
                <a:ea typeface="Osaka"/>
                <a:cs typeface="Osaka"/>
              </a:rPr>
              <a:t>The microbes are adapted to low P conditions and a species composition change may occur with addition of P. </a:t>
            </a:r>
          </a:p>
          <a:p>
            <a:pPr marL="533400" indent="-533400" eaLnBrk="1" hangingPunct="1">
              <a:lnSpc>
                <a:spcPct val="120000"/>
              </a:lnSpc>
              <a:buFont typeface="Arial" charset="0"/>
              <a:buAutoNum type="arabicPeriod"/>
            </a:pPr>
            <a:r>
              <a:rPr lang="en-US" sz="2400" smtClean="0">
                <a:solidFill>
                  <a:srgbClr val="000000"/>
                </a:solidFill>
                <a:ea typeface="Osaka"/>
                <a:cs typeface="Osaka"/>
              </a:rPr>
              <a:t>There could also be a combination of both.</a:t>
            </a:r>
            <a:r>
              <a:rPr lang="en-US" sz="2400" b="1" smtClean="0">
                <a:solidFill>
                  <a:srgbClr val="000000"/>
                </a:solidFill>
                <a:ea typeface="Osaka"/>
                <a:cs typeface="Osaka"/>
              </a:rPr>
              <a:t>	</a:t>
            </a:r>
            <a:r>
              <a:rPr lang="en-US" sz="2400" smtClean="0">
                <a:solidFill>
                  <a:srgbClr val="000000"/>
                </a:solidFill>
                <a:ea typeface="Osaka"/>
                <a:cs typeface="Osaka"/>
              </a:rPr>
              <a:t> </a:t>
            </a:r>
            <a:endParaRPr lang="en-US" sz="2400" smtClean="0"/>
          </a:p>
        </p:txBody>
      </p:sp>
      <p:grpSp>
        <p:nvGrpSpPr>
          <p:cNvPr id="18435" name="Group 254"/>
          <p:cNvGrpSpPr>
            <a:grpSpLocks/>
          </p:cNvGrpSpPr>
          <p:nvPr/>
        </p:nvGrpSpPr>
        <p:grpSpPr bwMode="auto">
          <a:xfrm>
            <a:off x="6242050" y="1460500"/>
            <a:ext cx="1647825" cy="1458913"/>
            <a:chOff x="3932" y="920"/>
            <a:chExt cx="1038" cy="919"/>
          </a:xfrm>
        </p:grpSpPr>
        <p:sp>
          <p:nvSpPr>
            <p:cNvPr id="18588" name="Oval 5"/>
            <p:cNvSpPr>
              <a:spLocks noChangeArrowheads="1"/>
            </p:cNvSpPr>
            <p:nvPr/>
          </p:nvSpPr>
          <p:spPr bwMode="auto">
            <a:xfrm>
              <a:off x="3932" y="920"/>
              <a:ext cx="1038" cy="919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89" name="Oval 6"/>
            <p:cNvSpPr>
              <a:spLocks noChangeArrowheads="1"/>
            </p:cNvSpPr>
            <p:nvPr/>
          </p:nvSpPr>
          <p:spPr bwMode="auto">
            <a:xfrm>
              <a:off x="4100" y="1191"/>
              <a:ext cx="90" cy="8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90" name="Oval 7"/>
            <p:cNvSpPr>
              <a:spLocks noChangeArrowheads="1"/>
            </p:cNvSpPr>
            <p:nvPr/>
          </p:nvSpPr>
          <p:spPr bwMode="auto">
            <a:xfrm>
              <a:off x="4397" y="1065"/>
              <a:ext cx="90" cy="8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91" name="Oval 8"/>
            <p:cNvSpPr>
              <a:spLocks noChangeArrowheads="1"/>
            </p:cNvSpPr>
            <p:nvPr/>
          </p:nvSpPr>
          <p:spPr bwMode="auto">
            <a:xfrm>
              <a:off x="4601" y="1150"/>
              <a:ext cx="89" cy="8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92" name="Oval 9"/>
            <p:cNvSpPr>
              <a:spLocks noChangeArrowheads="1"/>
            </p:cNvSpPr>
            <p:nvPr/>
          </p:nvSpPr>
          <p:spPr bwMode="auto">
            <a:xfrm>
              <a:off x="4193" y="1442"/>
              <a:ext cx="90" cy="8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93" name="Oval 10"/>
            <p:cNvSpPr>
              <a:spLocks noChangeArrowheads="1"/>
            </p:cNvSpPr>
            <p:nvPr/>
          </p:nvSpPr>
          <p:spPr bwMode="auto">
            <a:xfrm>
              <a:off x="4556" y="1458"/>
              <a:ext cx="90" cy="8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94" name="Oval 11"/>
            <p:cNvSpPr>
              <a:spLocks noChangeArrowheads="1"/>
            </p:cNvSpPr>
            <p:nvPr/>
          </p:nvSpPr>
          <p:spPr bwMode="auto">
            <a:xfrm>
              <a:off x="4010" y="1458"/>
              <a:ext cx="90" cy="82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95" name="Oval 12"/>
            <p:cNvSpPr>
              <a:spLocks noChangeArrowheads="1"/>
            </p:cNvSpPr>
            <p:nvPr/>
          </p:nvSpPr>
          <p:spPr bwMode="auto">
            <a:xfrm>
              <a:off x="4238" y="1324"/>
              <a:ext cx="90" cy="82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96" name="Oval 13"/>
            <p:cNvSpPr>
              <a:spLocks noChangeArrowheads="1"/>
            </p:cNvSpPr>
            <p:nvPr/>
          </p:nvSpPr>
          <p:spPr bwMode="auto">
            <a:xfrm>
              <a:off x="4556" y="983"/>
              <a:ext cx="90" cy="82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97" name="Oval 14"/>
            <p:cNvSpPr>
              <a:spLocks noChangeArrowheads="1"/>
            </p:cNvSpPr>
            <p:nvPr/>
          </p:nvSpPr>
          <p:spPr bwMode="auto">
            <a:xfrm>
              <a:off x="4397" y="1309"/>
              <a:ext cx="90" cy="82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98" name="Oval 15"/>
            <p:cNvSpPr>
              <a:spLocks noChangeArrowheads="1"/>
            </p:cNvSpPr>
            <p:nvPr/>
          </p:nvSpPr>
          <p:spPr bwMode="auto">
            <a:xfrm>
              <a:off x="4079" y="1525"/>
              <a:ext cx="90" cy="82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99" name="Oval 16"/>
            <p:cNvSpPr>
              <a:spLocks noChangeArrowheads="1"/>
            </p:cNvSpPr>
            <p:nvPr/>
          </p:nvSpPr>
          <p:spPr bwMode="auto">
            <a:xfrm flipV="1">
              <a:off x="4238" y="1106"/>
              <a:ext cx="90" cy="83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00" name="Oval 17"/>
            <p:cNvSpPr>
              <a:spLocks noChangeArrowheads="1"/>
            </p:cNvSpPr>
            <p:nvPr/>
          </p:nvSpPr>
          <p:spPr bwMode="auto">
            <a:xfrm flipV="1">
              <a:off x="4773" y="1309"/>
              <a:ext cx="90" cy="82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01" name="Oval 18"/>
            <p:cNvSpPr>
              <a:spLocks noChangeArrowheads="1"/>
            </p:cNvSpPr>
            <p:nvPr/>
          </p:nvSpPr>
          <p:spPr bwMode="auto">
            <a:xfrm flipV="1">
              <a:off x="4728" y="1581"/>
              <a:ext cx="90" cy="82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02" name="Oval 19"/>
            <p:cNvSpPr>
              <a:spLocks noChangeArrowheads="1"/>
            </p:cNvSpPr>
            <p:nvPr/>
          </p:nvSpPr>
          <p:spPr bwMode="auto">
            <a:xfrm flipV="1">
              <a:off x="4511" y="1622"/>
              <a:ext cx="90" cy="82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03" name="Oval 20"/>
            <p:cNvSpPr>
              <a:spLocks noChangeArrowheads="1"/>
            </p:cNvSpPr>
            <p:nvPr/>
          </p:nvSpPr>
          <p:spPr bwMode="auto">
            <a:xfrm flipV="1">
              <a:off x="4307" y="1704"/>
              <a:ext cx="90" cy="82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04" name="Oval 21"/>
            <p:cNvSpPr>
              <a:spLocks noChangeArrowheads="1"/>
            </p:cNvSpPr>
            <p:nvPr/>
          </p:nvSpPr>
          <p:spPr bwMode="auto">
            <a:xfrm>
              <a:off x="4259" y="1607"/>
              <a:ext cx="90" cy="8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05" name="Oval 22"/>
            <p:cNvSpPr>
              <a:spLocks noChangeArrowheads="1"/>
            </p:cNvSpPr>
            <p:nvPr/>
          </p:nvSpPr>
          <p:spPr bwMode="auto">
            <a:xfrm>
              <a:off x="4397" y="1458"/>
              <a:ext cx="90" cy="8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06" name="Oval 23"/>
            <p:cNvSpPr>
              <a:spLocks noChangeArrowheads="1"/>
            </p:cNvSpPr>
            <p:nvPr/>
          </p:nvSpPr>
          <p:spPr bwMode="auto">
            <a:xfrm>
              <a:off x="4283" y="983"/>
              <a:ext cx="90" cy="8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07" name="Oval 24"/>
            <p:cNvSpPr>
              <a:spLocks noChangeArrowheads="1"/>
            </p:cNvSpPr>
            <p:nvPr/>
          </p:nvSpPr>
          <p:spPr bwMode="auto">
            <a:xfrm>
              <a:off x="4055" y="1324"/>
              <a:ext cx="90" cy="8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08" name="Oval 25"/>
            <p:cNvSpPr>
              <a:spLocks noChangeArrowheads="1"/>
            </p:cNvSpPr>
            <p:nvPr/>
          </p:nvSpPr>
          <p:spPr bwMode="auto">
            <a:xfrm>
              <a:off x="4646" y="1309"/>
              <a:ext cx="90" cy="8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09" name="Oval 26"/>
            <p:cNvSpPr>
              <a:spLocks noChangeArrowheads="1"/>
            </p:cNvSpPr>
            <p:nvPr/>
          </p:nvSpPr>
          <p:spPr bwMode="auto">
            <a:xfrm>
              <a:off x="4373" y="1581"/>
              <a:ext cx="90" cy="8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0" name="Oval 27"/>
            <p:cNvSpPr>
              <a:spLocks noChangeArrowheads="1"/>
            </p:cNvSpPr>
            <p:nvPr/>
          </p:nvSpPr>
          <p:spPr bwMode="auto">
            <a:xfrm>
              <a:off x="4304" y="1189"/>
              <a:ext cx="89" cy="8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1" name="Oval 28"/>
            <p:cNvSpPr>
              <a:spLocks noChangeArrowheads="1"/>
            </p:cNvSpPr>
            <p:nvPr/>
          </p:nvSpPr>
          <p:spPr bwMode="auto">
            <a:xfrm>
              <a:off x="4148" y="1632"/>
              <a:ext cx="90" cy="8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2" name="Oval 29"/>
            <p:cNvSpPr>
              <a:spLocks noChangeArrowheads="1"/>
            </p:cNvSpPr>
            <p:nvPr/>
          </p:nvSpPr>
          <p:spPr bwMode="auto">
            <a:xfrm>
              <a:off x="4442" y="1714"/>
              <a:ext cx="90" cy="8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3" name="Oval 30"/>
            <p:cNvSpPr>
              <a:spLocks noChangeArrowheads="1"/>
            </p:cNvSpPr>
            <p:nvPr/>
          </p:nvSpPr>
          <p:spPr bwMode="auto">
            <a:xfrm>
              <a:off x="4728" y="1191"/>
              <a:ext cx="90" cy="8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4" name="Oval 31"/>
            <p:cNvSpPr>
              <a:spLocks noChangeArrowheads="1"/>
            </p:cNvSpPr>
            <p:nvPr/>
          </p:nvSpPr>
          <p:spPr bwMode="auto">
            <a:xfrm>
              <a:off x="4442" y="1191"/>
              <a:ext cx="90" cy="8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5" name="Oval 32"/>
            <p:cNvSpPr>
              <a:spLocks noChangeArrowheads="1"/>
            </p:cNvSpPr>
            <p:nvPr/>
          </p:nvSpPr>
          <p:spPr bwMode="auto">
            <a:xfrm>
              <a:off x="4690" y="1458"/>
              <a:ext cx="90" cy="8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6" name="Oval 33"/>
            <p:cNvSpPr>
              <a:spLocks noChangeArrowheads="1"/>
            </p:cNvSpPr>
            <p:nvPr/>
          </p:nvSpPr>
          <p:spPr bwMode="auto">
            <a:xfrm>
              <a:off x="4818" y="1417"/>
              <a:ext cx="89" cy="8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7" name="Oval 34"/>
            <p:cNvSpPr>
              <a:spLocks noChangeArrowheads="1"/>
            </p:cNvSpPr>
            <p:nvPr/>
          </p:nvSpPr>
          <p:spPr bwMode="auto">
            <a:xfrm>
              <a:off x="4601" y="1566"/>
              <a:ext cx="89" cy="8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8" name="Oval 35"/>
            <p:cNvSpPr>
              <a:spLocks noChangeArrowheads="1"/>
            </p:cNvSpPr>
            <p:nvPr/>
          </p:nvSpPr>
          <p:spPr bwMode="auto">
            <a:xfrm>
              <a:off x="4511" y="1350"/>
              <a:ext cx="90" cy="8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9" name="Oval 36"/>
            <p:cNvSpPr>
              <a:spLocks noChangeArrowheads="1"/>
            </p:cNvSpPr>
            <p:nvPr/>
          </p:nvSpPr>
          <p:spPr bwMode="auto">
            <a:xfrm>
              <a:off x="4601" y="1689"/>
              <a:ext cx="89" cy="8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20" name="Oval 37"/>
            <p:cNvSpPr>
              <a:spLocks noChangeArrowheads="1"/>
            </p:cNvSpPr>
            <p:nvPr/>
          </p:nvSpPr>
          <p:spPr bwMode="auto">
            <a:xfrm>
              <a:off x="4103" y="1067"/>
              <a:ext cx="90" cy="8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21" name="Oval 38"/>
            <p:cNvSpPr>
              <a:spLocks noChangeArrowheads="1"/>
            </p:cNvSpPr>
            <p:nvPr/>
          </p:nvSpPr>
          <p:spPr bwMode="auto">
            <a:xfrm>
              <a:off x="4283" y="1499"/>
              <a:ext cx="90" cy="82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22" name="Oval 39"/>
            <p:cNvSpPr>
              <a:spLocks noChangeArrowheads="1"/>
            </p:cNvSpPr>
            <p:nvPr/>
          </p:nvSpPr>
          <p:spPr bwMode="auto">
            <a:xfrm>
              <a:off x="4682" y="1067"/>
              <a:ext cx="90" cy="83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23" name="Oval 40"/>
            <p:cNvSpPr>
              <a:spLocks noChangeArrowheads="1"/>
            </p:cNvSpPr>
            <p:nvPr/>
          </p:nvSpPr>
          <p:spPr bwMode="auto">
            <a:xfrm>
              <a:off x="4421" y="940"/>
              <a:ext cx="90" cy="82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24" name="Oval 41"/>
            <p:cNvSpPr>
              <a:spLocks noChangeArrowheads="1"/>
            </p:cNvSpPr>
            <p:nvPr/>
          </p:nvSpPr>
          <p:spPr bwMode="auto">
            <a:xfrm>
              <a:off x="3965" y="1227"/>
              <a:ext cx="90" cy="82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25" name="Oval 42"/>
            <p:cNvSpPr>
              <a:spLocks noChangeArrowheads="1"/>
            </p:cNvSpPr>
            <p:nvPr/>
          </p:nvSpPr>
          <p:spPr bwMode="auto">
            <a:xfrm>
              <a:off x="4511" y="1106"/>
              <a:ext cx="90" cy="83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26" name="Oval 43"/>
            <p:cNvSpPr>
              <a:spLocks noChangeArrowheads="1"/>
            </p:cNvSpPr>
            <p:nvPr/>
          </p:nvSpPr>
          <p:spPr bwMode="auto">
            <a:xfrm>
              <a:off x="4307" y="1391"/>
              <a:ext cx="90" cy="82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27" name="Oval 45"/>
            <p:cNvSpPr>
              <a:spLocks noChangeArrowheads="1"/>
            </p:cNvSpPr>
            <p:nvPr/>
          </p:nvSpPr>
          <p:spPr bwMode="auto">
            <a:xfrm>
              <a:off x="4511" y="1255"/>
              <a:ext cx="90" cy="82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28" name="Oval 46"/>
            <p:cNvSpPr>
              <a:spLocks noChangeArrowheads="1"/>
            </p:cNvSpPr>
            <p:nvPr/>
          </p:nvSpPr>
          <p:spPr bwMode="auto">
            <a:xfrm>
              <a:off x="4148" y="1271"/>
              <a:ext cx="90" cy="82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29" name="Oval 47"/>
            <p:cNvSpPr>
              <a:spLocks noChangeArrowheads="1"/>
            </p:cNvSpPr>
            <p:nvPr/>
          </p:nvSpPr>
          <p:spPr bwMode="auto">
            <a:xfrm>
              <a:off x="3956" y="1353"/>
              <a:ext cx="90" cy="82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0" name="Oval 48"/>
            <p:cNvSpPr>
              <a:spLocks noChangeArrowheads="1"/>
            </p:cNvSpPr>
            <p:nvPr/>
          </p:nvSpPr>
          <p:spPr bwMode="auto">
            <a:xfrm>
              <a:off x="4780" y="1106"/>
              <a:ext cx="90" cy="83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1" name="Oval 49"/>
            <p:cNvSpPr>
              <a:spLocks noChangeArrowheads="1"/>
            </p:cNvSpPr>
            <p:nvPr/>
          </p:nvSpPr>
          <p:spPr bwMode="auto">
            <a:xfrm>
              <a:off x="4828" y="1227"/>
              <a:ext cx="90" cy="8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2" name="Oval 50"/>
            <p:cNvSpPr>
              <a:spLocks noChangeArrowheads="1"/>
            </p:cNvSpPr>
            <p:nvPr/>
          </p:nvSpPr>
          <p:spPr bwMode="auto">
            <a:xfrm flipV="1">
              <a:off x="4486" y="1527"/>
              <a:ext cx="90" cy="82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3" name="Oval 51"/>
            <p:cNvSpPr>
              <a:spLocks noChangeArrowheads="1"/>
            </p:cNvSpPr>
            <p:nvPr/>
          </p:nvSpPr>
          <p:spPr bwMode="auto">
            <a:xfrm>
              <a:off x="4818" y="1525"/>
              <a:ext cx="89" cy="8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436" name="Text Box 53"/>
          <p:cNvSpPr txBox="1">
            <a:spLocks noChangeArrowheads="1"/>
          </p:cNvSpPr>
          <p:nvPr/>
        </p:nvSpPr>
        <p:spPr bwMode="auto">
          <a:xfrm>
            <a:off x="5734050" y="1050925"/>
            <a:ext cx="2540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en-US" b="1"/>
              <a:t>Original Community</a:t>
            </a:r>
          </a:p>
        </p:txBody>
      </p:sp>
      <p:sp>
        <p:nvSpPr>
          <p:cNvPr id="18437" name="Line 54"/>
          <p:cNvSpPr>
            <a:spLocks noChangeShapeType="1"/>
          </p:cNvSpPr>
          <p:nvPr/>
        </p:nvSpPr>
        <p:spPr bwMode="auto">
          <a:xfrm flipH="1">
            <a:off x="6361113" y="2919413"/>
            <a:ext cx="152400" cy="55721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38" name="Line 55"/>
          <p:cNvSpPr>
            <a:spLocks noChangeShapeType="1"/>
          </p:cNvSpPr>
          <p:nvPr/>
        </p:nvSpPr>
        <p:spPr bwMode="auto">
          <a:xfrm rot="20100000" flipH="1">
            <a:off x="7813675" y="2830513"/>
            <a:ext cx="31750" cy="64452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18439" name="Group 103"/>
          <p:cNvGrpSpPr>
            <a:grpSpLocks/>
          </p:cNvGrpSpPr>
          <p:nvPr/>
        </p:nvGrpSpPr>
        <p:grpSpPr bwMode="auto">
          <a:xfrm>
            <a:off x="5289550" y="3517900"/>
            <a:ext cx="1647825" cy="1462088"/>
            <a:chOff x="3296" y="2559"/>
            <a:chExt cx="1038" cy="921"/>
          </a:xfrm>
        </p:grpSpPr>
        <p:sp>
          <p:nvSpPr>
            <p:cNvPr id="18542" name="Oval 57"/>
            <p:cNvSpPr>
              <a:spLocks noChangeArrowheads="1"/>
            </p:cNvSpPr>
            <p:nvPr/>
          </p:nvSpPr>
          <p:spPr bwMode="auto">
            <a:xfrm>
              <a:off x="3296" y="2561"/>
              <a:ext cx="1038" cy="919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43" name="Oval 58"/>
            <p:cNvSpPr>
              <a:spLocks noChangeArrowheads="1"/>
            </p:cNvSpPr>
            <p:nvPr/>
          </p:nvSpPr>
          <p:spPr bwMode="auto">
            <a:xfrm>
              <a:off x="3461" y="2810"/>
              <a:ext cx="114" cy="10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44" name="Oval 59"/>
            <p:cNvSpPr>
              <a:spLocks noChangeArrowheads="1"/>
            </p:cNvSpPr>
            <p:nvPr/>
          </p:nvSpPr>
          <p:spPr bwMode="auto">
            <a:xfrm>
              <a:off x="3758" y="2684"/>
              <a:ext cx="114" cy="10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45" name="Oval 60"/>
            <p:cNvSpPr>
              <a:spLocks noChangeArrowheads="1"/>
            </p:cNvSpPr>
            <p:nvPr/>
          </p:nvSpPr>
          <p:spPr bwMode="auto">
            <a:xfrm>
              <a:off x="3962" y="2769"/>
              <a:ext cx="113" cy="10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46" name="Oval 61"/>
            <p:cNvSpPr>
              <a:spLocks noChangeArrowheads="1"/>
            </p:cNvSpPr>
            <p:nvPr/>
          </p:nvSpPr>
          <p:spPr bwMode="auto">
            <a:xfrm>
              <a:off x="3554" y="3061"/>
              <a:ext cx="114" cy="10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47" name="Oval 62"/>
            <p:cNvSpPr>
              <a:spLocks noChangeArrowheads="1"/>
            </p:cNvSpPr>
            <p:nvPr/>
          </p:nvSpPr>
          <p:spPr bwMode="auto">
            <a:xfrm>
              <a:off x="3917" y="3077"/>
              <a:ext cx="114" cy="10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48" name="Oval 63"/>
            <p:cNvSpPr>
              <a:spLocks noChangeArrowheads="1"/>
            </p:cNvSpPr>
            <p:nvPr/>
          </p:nvSpPr>
          <p:spPr bwMode="auto">
            <a:xfrm>
              <a:off x="3371" y="3077"/>
              <a:ext cx="114" cy="104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49" name="Oval 64"/>
            <p:cNvSpPr>
              <a:spLocks noChangeArrowheads="1"/>
            </p:cNvSpPr>
            <p:nvPr/>
          </p:nvSpPr>
          <p:spPr bwMode="auto">
            <a:xfrm>
              <a:off x="3599" y="2943"/>
              <a:ext cx="114" cy="104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50" name="Oval 65"/>
            <p:cNvSpPr>
              <a:spLocks noChangeArrowheads="1"/>
            </p:cNvSpPr>
            <p:nvPr/>
          </p:nvSpPr>
          <p:spPr bwMode="auto">
            <a:xfrm>
              <a:off x="3917" y="2602"/>
              <a:ext cx="114" cy="104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51" name="Oval 66"/>
            <p:cNvSpPr>
              <a:spLocks noChangeArrowheads="1"/>
            </p:cNvSpPr>
            <p:nvPr/>
          </p:nvSpPr>
          <p:spPr bwMode="auto">
            <a:xfrm>
              <a:off x="3758" y="2928"/>
              <a:ext cx="114" cy="104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52" name="Oval 67"/>
            <p:cNvSpPr>
              <a:spLocks noChangeArrowheads="1"/>
            </p:cNvSpPr>
            <p:nvPr/>
          </p:nvSpPr>
          <p:spPr bwMode="auto">
            <a:xfrm>
              <a:off x="3440" y="3144"/>
              <a:ext cx="114" cy="104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53" name="Oval 68"/>
            <p:cNvSpPr>
              <a:spLocks noChangeArrowheads="1"/>
            </p:cNvSpPr>
            <p:nvPr/>
          </p:nvSpPr>
          <p:spPr bwMode="auto">
            <a:xfrm flipV="1">
              <a:off x="3599" y="2725"/>
              <a:ext cx="114" cy="105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54" name="Oval 69"/>
            <p:cNvSpPr>
              <a:spLocks noChangeArrowheads="1"/>
            </p:cNvSpPr>
            <p:nvPr/>
          </p:nvSpPr>
          <p:spPr bwMode="auto">
            <a:xfrm flipV="1">
              <a:off x="4134" y="2928"/>
              <a:ext cx="114" cy="104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55" name="Oval 70"/>
            <p:cNvSpPr>
              <a:spLocks noChangeArrowheads="1"/>
            </p:cNvSpPr>
            <p:nvPr/>
          </p:nvSpPr>
          <p:spPr bwMode="auto">
            <a:xfrm flipV="1">
              <a:off x="4089" y="3200"/>
              <a:ext cx="114" cy="104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56" name="Oval 71"/>
            <p:cNvSpPr>
              <a:spLocks noChangeArrowheads="1"/>
            </p:cNvSpPr>
            <p:nvPr/>
          </p:nvSpPr>
          <p:spPr bwMode="auto">
            <a:xfrm flipV="1">
              <a:off x="3872" y="3241"/>
              <a:ext cx="114" cy="104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57" name="Oval 72"/>
            <p:cNvSpPr>
              <a:spLocks noChangeArrowheads="1"/>
            </p:cNvSpPr>
            <p:nvPr/>
          </p:nvSpPr>
          <p:spPr bwMode="auto">
            <a:xfrm flipV="1">
              <a:off x="3668" y="3323"/>
              <a:ext cx="114" cy="104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58" name="Oval 73"/>
            <p:cNvSpPr>
              <a:spLocks noChangeArrowheads="1"/>
            </p:cNvSpPr>
            <p:nvPr/>
          </p:nvSpPr>
          <p:spPr bwMode="auto">
            <a:xfrm>
              <a:off x="3620" y="3226"/>
              <a:ext cx="114" cy="10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59" name="Oval 74"/>
            <p:cNvSpPr>
              <a:spLocks noChangeArrowheads="1"/>
            </p:cNvSpPr>
            <p:nvPr/>
          </p:nvSpPr>
          <p:spPr bwMode="auto">
            <a:xfrm>
              <a:off x="3758" y="3077"/>
              <a:ext cx="114" cy="10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60" name="Oval 75"/>
            <p:cNvSpPr>
              <a:spLocks noChangeArrowheads="1"/>
            </p:cNvSpPr>
            <p:nvPr/>
          </p:nvSpPr>
          <p:spPr bwMode="auto">
            <a:xfrm>
              <a:off x="3644" y="2602"/>
              <a:ext cx="114" cy="10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61" name="Oval 76"/>
            <p:cNvSpPr>
              <a:spLocks noChangeArrowheads="1"/>
            </p:cNvSpPr>
            <p:nvPr/>
          </p:nvSpPr>
          <p:spPr bwMode="auto">
            <a:xfrm>
              <a:off x="3416" y="2943"/>
              <a:ext cx="114" cy="10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62" name="Oval 77"/>
            <p:cNvSpPr>
              <a:spLocks noChangeArrowheads="1"/>
            </p:cNvSpPr>
            <p:nvPr/>
          </p:nvSpPr>
          <p:spPr bwMode="auto">
            <a:xfrm>
              <a:off x="4007" y="2928"/>
              <a:ext cx="114" cy="10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63" name="Oval 78"/>
            <p:cNvSpPr>
              <a:spLocks noChangeArrowheads="1"/>
            </p:cNvSpPr>
            <p:nvPr/>
          </p:nvSpPr>
          <p:spPr bwMode="auto">
            <a:xfrm>
              <a:off x="3734" y="3200"/>
              <a:ext cx="114" cy="10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64" name="Oval 79"/>
            <p:cNvSpPr>
              <a:spLocks noChangeArrowheads="1"/>
            </p:cNvSpPr>
            <p:nvPr/>
          </p:nvSpPr>
          <p:spPr bwMode="auto">
            <a:xfrm>
              <a:off x="3665" y="2808"/>
              <a:ext cx="113" cy="10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65" name="Oval 80"/>
            <p:cNvSpPr>
              <a:spLocks noChangeArrowheads="1"/>
            </p:cNvSpPr>
            <p:nvPr/>
          </p:nvSpPr>
          <p:spPr bwMode="auto">
            <a:xfrm>
              <a:off x="3509" y="3251"/>
              <a:ext cx="114" cy="10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66" name="Oval 81"/>
            <p:cNvSpPr>
              <a:spLocks noChangeArrowheads="1"/>
            </p:cNvSpPr>
            <p:nvPr/>
          </p:nvSpPr>
          <p:spPr bwMode="auto">
            <a:xfrm>
              <a:off x="3803" y="3333"/>
              <a:ext cx="114" cy="10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67" name="Oval 82"/>
            <p:cNvSpPr>
              <a:spLocks noChangeArrowheads="1"/>
            </p:cNvSpPr>
            <p:nvPr/>
          </p:nvSpPr>
          <p:spPr bwMode="auto">
            <a:xfrm>
              <a:off x="4089" y="2810"/>
              <a:ext cx="114" cy="104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68" name="Oval 83"/>
            <p:cNvSpPr>
              <a:spLocks noChangeArrowheads="1"/>
            </p:cNvSpPr>
            <p:nvPr/>
          </p:nvSpPr>
          <p:spPr bwMode="auto">
            <a:xfrm>
              <a:off x="3803" y="2810"/>
              <a:ext cx="114" cy="104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69" name="Oval 84"/>
            <p:cNvSpPr>
              <a:spLocks noChangeArrowheads="1"/>
            </p:cNvSpPr>
            <p:nvPr/>
          </p:nvSpPr>
          <p:spPr bwMode="auto">
            <a:xfrm>
              <a:off x="4051" y="3077"/>
              <a:ext cx="114" cy="104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70" name="Oval 85"/>
            <p:cNvSpPr>
              <a:spLocks noChangeArrowheads="1"/>
            </p:cNvSpPr>
            <p:nvPr/>
          </p:nvSpPr>
          <p:spPr bwMode="auto">
            <a:xfrm>
              <a:off x="4179" y="3036"/>
              <a:ext cx="113" cy="10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71" name="Oval 86"/>
            <p:cNvSpPr>
              <a:spLocks noChangeArrowheads="1"/>
            </p:cNvSpPr>
            <p:nvPr/>
          </p:nvSpPr>
          <p:spPr bwMode="auto">
            <a:xfrm>
              <a:off x="3962" y="3185"/>
              <a:ext cx="113" cy="10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72" name="Oval 87"/>
            <p:cNvSpPr>
              <a:spLocks noChangeArrowheads="1"/>
            </p:cNvSpPr>
            <p:nvPr/>
          </p:nvSpPr>
          <p:spPr bwMode="auto">
            <a:xfrm>
              <a:off x="3872" y="2969"/>
              <a:ext cx="114" cy="10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73" name="Oval 88"/>
            <p:cNvSpPr>
              <a:spLocks noChangeArrowheads="1"/>
            </p:cNvSpPr>
            <p:nvPr/>
          </p:nvSpPr>
          <p:spPr bwMode="auto">
            <a:xfrm>
              <a:off x="3962" y="3308"/>
              <a:ext cx="113" cy="10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74" name="Oval 89"/>
            <p:cNvSpPr>
              <a:spLocks noChangeArrowheads="1"/>
            </p:cNvSpPr>
            <p:nvPr/>
          </p:nvSpPr>
          <p:spPr bwMode="auto">
            <a:xfrm>
              <a:off x="3464" y="2686"/>
              <a:ext cx="114" cy="10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75" name="Oval 90"/>
            <p:cNvSpPr>
              <a:spLocks noChangeArrowheads="1"/>
            </p:cNvSpPr>
            <p:nvPr/>
          </p:nvSpPr>
          <p:spPr bwMode="auto">
            <a:xfrm>
              <a:off x="3644" y="3118"/>
              <a:ext cx="114" cy="104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76" name="Oval 91"/>
            <p:cNvSpPr>
              <a:spLocks noChangeArrowheads="1"/>
            </p:cNvSpPr>
            <p:nvPr/>
          </p:nvSpPr>
          <p:spPr bwMode="auto">
            <a:xfrm>
              <a:off x="4043" y="2686"/>
              <a:ext cx="114" cy="105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77" name="Oval 92"/>
            <p:cNvSpPr>
              <a:spLocks noChangeArrowheads="1"/>
            </p:cNvSpPr>
            <p:nvPr/>
          </p:nvSpPr>
          <p:spPr bwMode="auto">
            <a:xfrm>
              <a:off x="3782" y="2559"/>
              <a:ext cx="114" cy="104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78" name="Oval 93"/>
            <p:cNvSpPr>
              <a:spLocks noChangeArrowheads="1"/>
            </p:cNvSpPr>
            <p:nvPr/>
          </p:nvSpPr>
          <p:spPr bwMode="auto">
            <a:xfrm>
              <a:off x="3326" y="2846"/>
              <a:ext cx="114" cy="104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79" name="Oval 94"/>
            <p:cNvSpPr>
              <a:spLocks noChangeArrowheads="1"/>
            </p:cNvSpPr>
            <p:nvPr/>
          </p:nvSpPr>
          <p:spPr bwMode="auto">
            <a:xfrm>
              <a:off x="3872" y="2725"/>
              <a:ext cx="114" cy="105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80" name="Oval 95"/>
            <p:cNvSpPr>
              <a:spLocks noChangeArrowheads="1"/>
            </p:cNvSpPr>
            <p:nvPr/>
          </p:nvSpPr>
          <p:spPr bwMode="auto">
            <a:xfrm>
              <a:off x="3668" y="3010"/>
              <a:ext cx="114" cy="10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81" name="Oval 96"/>
            <p:cNvSpPr>
              <a:spLocks noChangeArrowheads="1"/>
            </p:cNvSpPr>
            <p:nvPr/>
          </p:nvSpPr>
          <p:spPr bwMode="auto">
            <a:xfrm>
              <a:off x="3872" y="2874"/>
              <a:ext cx="114" cy="10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82" name="Oval 97"/>
            <p:cNvSpPr>
              <a:spLocks noChangeArrowheads="1"/>
            </p:cNvSpPr>
            <p:nvPr/>
          </p:nvSpPr>
          <p:spPr bwMode="auto">
            <a:xfrm>
              <a:off x="3509" y="2890"/>
              <a:ext cx="114" cy="10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83" name="Oval 98"/>
            <p:cNvSpPr>
              <a:spLocks noChangeArrowheads="1"/>
            </p:cNvSpPr>
            <p:nvPr/>
          </p:nvSpPr>
          <p:spPr bwMode="auto">
            <a:xfrm>
              <a:off x="3317" y="2972"/>
              <a:ext cx="114" cy="10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84" name="Oval 99"/>
            <p:cNvSpPr>
              <a:spLocks noChangeArrowheads="1"/>
            </p:cNvSpPr>
            <p:nvPr/>
          </p:nvSpPr>
          <p:spPr bwMode="auto">
            <a:xfrm>
              <a:off x="4141" y="2725"/>
              <a:ext cx="114" cy="105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85" name="Oval 100"/>
            <p:cNvSpPr>
              <a:spLocks noChangeArrowheads="1"/>
            </p:cNvSpPr>
            <p:nvPr/>
          </p:nvSpPr>
          <p:spPr bwMode="auto">
            <a:xfrm>
              <a:off x="4189" y="2846"/>
              <a:ext cx="114" cy="10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86" name="Oval 101"/>
            <p:cNvSpPr>
              <a:spLocks noChangeArrowheads="1"/>
            </p:cNvSpPr>
            <p:nvPr/>
          </p:nvSpPr>
          <p:spPr bwMode="auto">
            <a:xfrm flipV="1">
              <a:off x="3847" y="3146"/>
              <a:ext cx="114" cy="104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87" name="Oval 102"/>
            <p:cNvSpPr>
              <a:spLocks noChangeArrowheads="1"/>
            </p:cNvSpPr>
            <p:nvPr/>
          </p:nvSpPr>
          <p:spPr bwMode="auto">
            <a:xfrm>
              <a:off x="4179" y="3144"/>
              <a:ext cx="113" cy="10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440" name="Oval 256"/>
          <p:cNvSpPr>
            <a:spLocks noChangeArrowheads="1"/>
          </p:cNvSpPr>
          <p:nvPr/>
        </p:nvSpPr>
        <p:spPr bwMode="auto">
          <a:xfrm>
            <a:off x="7350125" y="3492500"/>
            <a:ext cx="1647825" cy="1458913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1" name="Oval 257"/>
          <p:cNvSpPr>
            <a:spLocks noChangeArrowheads="1"/>
          </p:cNvSpPr>
          <p:nvPr/>
        </p:nvSpPr>
        <p:spPr bwMode="auto">
          <a:xfrm>
            <a:off x="7616825" y="3922713"/>
            <a:ext cx="142875" cy="1301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2" name="Oval 258"/>
          <p:cNvSpPr>
            <a:spLocks noChangeArrowheads="1"/>
          </p:cNvSpPr>
          <p:nvPr/>
        </p:nvSpPr>
        <p:spPr bwMode="auto">
          <a:xfrm>
            <a:off x="8088313" y="3722688"/>
            <a:ext cx="142875" cy="1301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3" name="Oval 259"/>
          <p:cNvSpPr>
            <a:spLocks noChangeArrowheads="1"/>
          </p:cNvSpPr>
          <p:nvPr/>
        </p:nvSpPr>
        <p:spPr bwMode="auto">
          <a:xfrm>
            <a:off x="8412163" y="3857625"/>
            <a:ext cx="141287" cy="1301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4" name="Oval 260"/>
          <p:cNvSpPr>
            <a:spLocks noChangeArrowheads="1"/>
          </p:cNvSpPr>
          <p:nvPr/>
        </p:nvSpPr>
        <p:spPr bwMode="auto">
          <a:xfrm>
            <a:off x="7764463" y="4321175"/>
            <a:ext cx="142875" cy="1317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5" name="Oval 261"/>
          <p:cNvSpPr>
            <a:spLocks noChangeArrowheads="1"/>
          </p:cNvSpPr>
          <p:nvPr/>
        </p:nvSpPr>
        <p:spPr bwMode="auto">
          <a:xfrm>
            <a:off x="8340725" y="4346575"/>
            <a:ext cx="142875" cy="1301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6" name="Oval 262"/>
          <p:cNvSpPr>
            <a:spLocks noChangeArrowheads="1"/>
          </p:cNvSpPr>
          <p:nvPr/>
        </p:nvSpPr>
        <p:spPr bwMode="auto">
          <a:xfrm>
            <a:off x="7473950" y="4346575"/>
            <a:ext cx="142875" cy="130175"/>
          </a:xfrm>
          <a:prstGeom prst="ellipse">
            <a:avLst/>
          </a:prstGeom>
          <a:solidFill>
            <a:srgbClr val="8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7" name="Oval 263"/>
          <p:cNvSpPr>
            <a:spLocks noChangeArrowheads="1"/>
          </p:cNvSpPr>
          <p:nvPr/>
        </p:nvSpPr>
        <p:spPr bwMode="auto">
          <a:xfrm>
            <a:off x="7835900" y="4133850"/>
            <a:ext cx="142875" cy="130175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8" name="Oval 264"/>
          <p:cNvSpPr>
            <a:spLocks noChangeArrowheads="1"/>
          </p:cNvSpPr>
          <p:nvPr/>
        </p:nvSpPr>
        <p:spPr bwMode="auto">
          <a:xfrm>
            <a:off x="8340725" y="3592513"/>
            <a:ext cx="142875" cy="130175"/>
          </a:xfrm>
          <a:prstGeom prst="ellipse">
            <a:avLst/>
          </a:prstGeom>
          <a:solidFill>
            <a:srgbClr val="8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9" name="Oval 265"/>
          <p:cNvSpPr>
            <a:spLocks noChangeArrowheads="1"/>
          </p:cNvSpPr>
          <p:nvPr/>
        </p:nvSpPr>
        <p:spPr bwMode="auto">
          <a:xfrm>
            <a:off x="8088313" y="4110038"/>
            <a:ext cx="142875" cy="130175"/>
          </a:xfrm>
          <a:prstGeom prst="ellipse">
            <a:avLst/>
          </a:prstGeom>
          <a:solidFill>
            <a:srgbClr val="8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0" name="Oval 266"/>
          <p:cNvSpPr>
            <a:spLocks noChangeArrowheads="1"/>
          </p:cNvSpPr>
          <p:nvPr/>
        </p:nvSpPr>
        <p:spPr bwMode="auto">
          <a:xfrm>
            <a:off x="7583488" y="4452938"/>
            <a:ext cx="142875" cy="130175"/>
          </a:xfrm>
          <a:prstGeom prst="ellipse">
            <a:avLst/>
          </a:prstGeom>
          <a:solidFill>
            <a:srgbClr val="8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1" name="Oval 267"/>
          <p:cNvSpPr>
            <a:spLocks noChangeArrowheads="1"/>
          </p:cNvSpPr>
          <p:nvPr/>
        </p:nvSpPr>
        <p:spPr bwMode="auto">
          <a:xfrm flipV="1">
            <a:off x="7835900" y="3787775"/>
            <a:ext cx="142875" cy="131763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2" name="Oval 268"/>
          <p:cNvSpPr>
            <a:spLocks noChangeArrowheads="1"/>
          </p:cNvSpPr>
          <p:nvPr/>
        </p:nvSpPr>
        <p:spPr bwMode="auto">
          <a:xfrm flipV="1">
            <a:off x="8685213" y="4110038"/>
            <a:ext cx="142875" cy="130175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3" name="Oval 269"/>
          <p:cNvSpPr>
            <a:spLocks noChangeArrowheads="1"/>
          </p:cNvSpPr>
          <p:nvPr/>
        </p:nvSpPr>
        <p:spPr bwMode="auto">
          <a:xfrm flipV="1">
            <a:off x="8613775" y="4541838"/>
            <a:ext cx="142875" cy="130175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4" name="Oval 270"/>
          <p:cNvSpPr>
            <a:spLocks noChangeArrowheads="1"/>
          </p:cNvSpPr>
          <p:nvPr/>
        </p:nvSpPr>
        <p:spPr bwMode="auto">
          <a:xfrm flipV="1">
            <a:off x="8269288" y="4606925"/>
            <a:ext cx="142875" cy="130175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5" name="Oval 271"/>
          <p:cNvSpPr>
            <a:spLocks noChangeArrowheads="1"/>
          </p:cNvSpPr>
          <p:nvPr/>
        </p:nvSpPr>
        <p:spPr bwMode="auto">
          <a:xfrm flipV="1">
            <a:off x="7945438" y="4737100"/>
            <a:ext cx="142875" cy="130175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6" name="Oval 272"/>
          <p:cNvSpPr>
            <a:spLocks noChangeArrowheads="1"/>
          </p:cNvSpPr>
          <p:nvPr/>
        </p:nvSpPr>
        <p:spPr bwMode="auto">
          <a:xfrm>
            <a:off x="7869238" y="4583113"/>
            <a:ext cx="142875" cy="130175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7" name="Oval 273"/>
          <p:cNvSpPr>
            <a:spLocks noChangeArrowheads="1"/>
          </p:cNvSpPr>
          <p:nvPr/>
        </p:nvSpPr>
        <p:spPr bwMode="auto">
          <a:xfrm>
            <a:off x="8088313" y="4346575"/>
            <a:ext cx="142875" cy="130175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8" name="Oval 274"/>
          <p:cNvSpPr>
            <a:spLocks noChangeArrowheads="1"/>
          </p:cNvSpPr>
          <p:nvPr/>
        </p:nvSpPr>
        <p:spPr bwMode="auto">
          <a:xfrm>
            <a:off x="7907338" y="3592513"/>
            <a:ext cx="142875" cy="130175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9" name="Oval 275"/>
          <p:cNvSpPr>
            <a:spLocks noChangeArrowheads="1"/>
          </p:cNvSpPr>
          <p:nvPr/>
        </p:nvSpPr>
        <p:spPr bwMode="auto">
          <a:xfrm>
            <a:off x="7545388" y="4133850"/>
            <a:ext cx="142875" cy="130175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0" name="Oval 276"/>
          <p:cNvSpPr>
            <a:spLocks noChangeArrowheads="1"/>
          </p:cNvSpPr>
          <p:nvPr/>
        </p:nvSpPr>
        <p:spPr bwMode="auto">
          <a:xfrm>
            <a:off x="8483600" y="4110038"/>
            <a:ext cx="142875" cy="130175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1" name="Oval 277"/>
          <p:cNvSpPr>
            <a:spLocks noChangeArrowheads="1"/>
          </p:cNvSpPr>
          <p:nvPr/>
        </p:nvSpPr>
        <p:spPr bwMode="auto">
          <a:xfrm>
            <a:off x="8050213" y="4541838"/>
            <a:ext cx="142875" cy="130175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2" name="Oval 278"/>
          <p:cNvSpPr>
            <a:spLocks noChangeArrowheads="1"/>
          </p:cNvSpPr>
          <p:nvPr/>
        </p:nvSpPr>
        <p:spPr bwMode="auto">
          <a:xfrm>
            <a:off x="7940675" y="3919538"/>
            <a:ext cx="141288" cy="130175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3" name="Oval 279"/>
          <p:cNvSpPr>
            <a:spLocks noChangeArrowheads="1"/>
          </p:cNvSpPr>
          <p:nvPr/>
        </p:nvSpPr>
        <p:spPr bwMode="auto">
          <a:xfrm>
            <a:off x="7693025" y="4622800"/>
            <a:ext cx="142875" cy="130175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4" name="Oval 280"/>
          <p:cNvSpPr>
            <a:spLocks noChangeArrowheads="1"/>
          </p:cNvSpPr>
          <p:nvPr/>
        </p:nvSpPr>
        <p:spPr bwMode="auto">
          <a:xfrm>
            <a:off x="8159750" y="4752975"/>
            <a:ext cx="142875" cy="131763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5" name="Oval 281"/>
          <p:cNvSpPr>
            <a:spLocks noChangeArrowheads="1"/>
          </p:cNvSpPr>
          <p:nvPr/>
        </p:nvSpPr>
        <p:spPr bwMode="auto">
          <a:xfrm>
            <a:off x="8613775" y="3922713"/>
            <a:ext cx="142875" cy="130175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6" name="Oval 282"/>
          <p:cNvSpPr>
            <a:spLocks noChangeArrowheads="1"/>
          </p:cNvSpPr>
          <p:nvPr/>
        </p:nvSpPr>
        <p:spPr bwMode="auto">
          <a:xfrm>
            <a:off x="8159750" y="3922713"/>
            <a:ext cx="142875" cy="130175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7" name="Oval 283"/>
          <p:cNvSpPr>
            <a:spLocks noChangeArrowheads="1"/>
          </p:cNvSpPr>
          <p:nvPr/>
        </p:nvSpPr>
        <p:spPr bwMode="auto">
          <a:xfrm>
            <a:off x="8553450" y="4346575"/>
            <a:ext cx="142875" cy="130175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8" name="Oval 284"/>
          <p:cNvSpPr>
            <a:spLocks noChangeArrowheads="1"/>
          </p:cNvSpPr>
          <p:nvPr/>
        </p:nvSpPr>
        <p:spPr bwMode="auto">
          <a:xfrm>
            <a:off x="8756650" y="4281488"/>
            <a:ext cx="141288" cy="130175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9" name="Oval 285"/>
          <p:cNvSpPr>
            <a:spLocks noChangeArrowheads="1"/>
          </p:cNvSpPr>
          <p:nvPr/>
        </p:nvSpPr>
        <p:spPr bwMode="auto">
          <a:xfrm>
            <a:off x="8412163" y="4518025"/>
            <a:ext cx="141287" cy="130175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70" name="Oval 286"/>
          <p:cNvSpPr>
            <a:spLocks noChangeArrowheads="1"/>
          </p:cNvSpPr>
          <p:nvPr/>
        </p:nvSpPr>
        <p:spPr bwMode="auto">
          <a:xfrm>
            <a:off x="8269288" y="4175125"/>
            <a:ext cx="142875" cy="130175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71" name="Oval 287"/>
          <p:cNvSpPr>
            <a:spLocks noChangeArrowheads="1"/>
          </p:cNvSpPr>
          <p:nvPr/>
        </p:nvSpPr>
        <p:spPr bwMode="auto">
          <a:xfrm>
            <a:off x="8412163" y="4713288"/>
            <a:ext cx="141287" cy="130175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72" name="Oval 288"/>
          <p:cNvSpPr>
            <a:spLocks noChangeArrowheads="1"/>
          </p:cNvSpPr>
          <p:nvPr/>
        </p:nvSpPr>
        <p:spPr bwMode="auto">
          <a:xfrm>
            <a:off x="7621588" y="3725863"/>
            <a:ext cx="142875" cy="131762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73" name="Oval 289"/>
          <p:cNvSpPr>
            <a:spLocks noChangeArrowheads="1"/>
          </p:cNvSpPr>
          <p:nvPr/>
        </p:nvSpPr>
        <p:spPr bwMode="auto">
          <a:xfrm>
            <a:off x="7907338" y="4411663"/>
            <a:ext cx="142875" cy="130175"/>
          </a:xfrm>
          <a:prstGeom prst="ellipse">
            <a:avLst/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74" name="Oval 290"/>
          <p:cNvSpPr>
            <a:spLocks noChangeArrowheads="1"/>
          </p:cNvSpPr>
          <p:nvPr/>
        </p:nvSpPr>
        <p:spPr bwMode="auto">
          <a:xfrm>
            <a:off x="8540750" y="3725863"/>
            <a:ext cx="142875" cy="131762"/>
          </a:xfrm>
          <a:prstGeom prst="ellipse">
            <a:avLst/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75" name="Oval 291"/>
          <p:cNvSpPr>
            <a:spLocks noChangeArrowheads="1"/>
          </p:cNvSpPr>
          <p:nvPr/>
        </p:nvSpPr>
        <p:spPr bwMode="auto">
          <a:xfrm>
            <a:off x="8126413" y="3524250"/>
            <a:ext cx="142875" cy="130175"/>
          </a:xfrm>
          <a:prstGeom prst="ellipse">
            <a:avLst/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76" name="Oval 292"/>
          <p:cNvSpPr>
            <a:spLocks noChangeArrowheads="1"/>
          </p:cNvSpPr>
          <p:nvPr/>
        </p:nvSpPr>
        <p:spPr bwMode="auto">
          <a:xfrm>
            <a:off x="7402513" y="3979863"/>
            <a:ext cx="142875" cy="130175"/>
          </a:xfrm>
          <a:prstGeom prst="ellipse">
            <a:avLst/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77" name="Oval 293"/>
          <p:cNvSpPr>
            <a:spLocks noChangeArrowheads="1"/>
          </p:cNvSpPr>
          <p:nvPr/>
        </p:nvSpPr>
        <p:spPr bwMode="auto">
          <a:xfrm>
            <a:off x="8269288" y="3787775"/>
            <a:ext cx="142875" cy="131763"/>
          </a:xfrm>
          <a:prstGeom prst="ellipse">
            <a:avLst/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78" name="Oval 294"/>
          <p:cNvSpPr>
            <a:spLocks noChangeArrowheads="1"/>
          </p:cNvSpPr>
          <p:nvPr/>
        </p:nvSpPr>
        <p:spPr bwMode="auto">
          <a:xfrm>
            <a:off x="7945438" y="4240213"/>
            <a:ext cx="142875" cy="130175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79" name="Oval 295"/>
          <p:cNvSpPr>
            <a:spLocks noChangeArrowheads="1"/>
          </p:cNvSpPr>
          <p:nvPr/>
        </p:nvSpPr>
        <p:spPr bwMode="auto">
          <a:xfrm>
            <a:off x="8269288" y="4024313"/>
            <a:ext cx="142875" cy="130175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80" name="Oval 296"/>
          <p:cNvSpPr>
            <a:spLocks noChangeArrowheads="1"/>
          </p:cNvSpPr>
          <p:nvPr/>
        </p:nvSpPr>
        <p:spPr bwMode="auto">
          <a:xfrm>
            <a:off x="7693025" y="4049713"/>
            <a:ext cx="142875" cy="130175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81" name="Oval 297"/>
          <p:cNvSpPr>
            <a:spLocks noChangeArrowheads="1"/>
          </p:cNvSpPr>
          <p:nvPr/>
        </p:nvSpPr>
        <p:spPr bwMode="auto">
          <a:xfrm>
            <a:off x="7388225" y="4179888"/>
            <a:ext cx="142875" cy="130175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82" name="Oval 298"/>
          <p:cNvSpPr>
            <a:spLocks noChangeArrowheads="1"/>
          </p:cNvSpPr>
          <p:nvPr/>
        </p:nvSpPr>
        <p:spPr bwMode="auto">
          <a:xfrm>
            <a:off x="8696325" y="3787775"/>
            <a:ext cx="142875" cy="131763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83" name="Oval 299"/>
          <p:cNvSpPr>
            <a:spLocks noChangeArrowheads="1"/>
          </p:cNvSpPr>
          <p:nvPr/>
        </p:nvSpPr>
        <p:spPr bwMode="auto">
          <a:xfrm>
            <a:off x="8772525" y="3979863"/>
            <a:ext cx="142875" cy="1301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84" name="Oval 300"/>
          <p:cNvSpPr>
            <a:spLocks noChangeArrowheads="1"/>
          </p:cNvSpPr>
          <p:nvPr/>
        </p:nvSpPr>
        <p:spPr bwMode="auto">
          <a:xfrm flipV="1">
            <a:off x="8229600" y="4456113"/>
            <a:ext cx="142875" cy="130175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85" name="Oval 301"/>
          <p:cNvSpPr>
            <a:spLocks noChangeArrowheads="1"/>
          </p:cNvSpPr>
          <p:nvPr/>
        </p:nvSpPr>
        <p:spPr bwMode="auto">
          <a:xfrm>
            <a:off x="8756650" y="4452938"/>
            <a:ext cx="141288" cy="130175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486" name="Group 313"/>
          <p:cNvGrpSpPr>
            <a:grpSpLocks/>
          </p:cNvGrpSpPr>
          <p:nvPr/>
        </p:nvGrpSpPr>
        <p:grpSpPr bwMode="auto">
          <a:xfrm>
            <a:off x="6427788" y="5148263"/>
            <a:ext cx="1647825" cy="1458912"/>
            <a:chOff x="4049" y="3243"/>
            <a:chExt cx="1038" cy="919"/>
          </a:xfrm>
        </p:grpSpPr>
        <p:grpSp>
          <p:nvGrpSpPr>
            <p:cNvPr id="18490" name="Group 208"/>
            <p:cNvGrpSpPr>
              <a:grpSpLocks/>
            </p:cNvGrpSpPr>
            <p:nvPr/>
          </p:nvGrpSpPr>
          <p:grpSpPr bwMode="auto">
            <a:xfrm>
              <a:off x="4049" y="3243"/>
              <a:ext cx="1038" cy="919"/>
              <a:chOff x="4538" y="2550"/>
              <a:chExt cx="1038" cy="919"/>
            </a:xfrm>
          </p:grpSpPr>
          <p:sp>
            <p:nvSpPr>
              <p:cNvPr id="18498" name="Oval 152"/>
              <p:cNvSpPr>
                <a:spLocks noChangeArrowheads="1"/>
              </p:cNvSpPr>
              <p:nvPr/>
            </p:nvSpPr>
            <p:spPr bwMode="auto">
              <a:xfrm>
                <a:off x="4538" y="2550"/>
                <a:ext cx="1038" cy="919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99" name="Oval 153"/>
              <p:cNvSpPr>
                <a:spLocks noChangeArrowheads="1"/>
              </p:cNvSpPr>
              <p:nvPr/>
            </p:nvSpPr>
            <p:spPr bwMode="auto">
              <a:xfrm>
                <a:off x="4706" y="2821"/>
                <a:ext cx="90" cy="8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00" name="Oval 155"/>
              <p:cNvSpPr>
                <a:spLocks noChangeArrowheads="1"/>
              </p:cNvSpPr>
              <p:nvPr/>
            </p:nvSpPr>
            <p:spPr bwMode="auto">
              <a:xfrm>
                <a:off x="5207" y="2780"/>
                <a:ext cx="89" cy="8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01" name="Oval 158"/>
              <p:cNvSpPr>
                <a:spLocks noChangeArrowheads="1"/>
              </p:cNvSpPr>
              <p:nvPr/>
            </p:nvSpPr>
            <p:spPr bwMode="auto">
              <a:xfrm>
                <a:off x="4646" y="3088"/>
                <a:ext cx="60" cy="58"/>
              </a:xfrm>
              <a:prstGeom prst="ellipse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02" name="Oval 159"/>
              <p:cNvSpPr>
                <a:spLocks noChangeArrowheads="1"/>
              </p:cNvSpPr>
              <p:nvPr/>
            </p:nvSpPr>
            <p:spPr bwMode="auto">
              <a:xfrm>
                <a:off x="4844" y="2954"/>
                <a:ext cx="90" cy="82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03" name="Oval 160"/>
              <p:cNvSpPr>
                <a:spLocks noChangeArrowheads="1"/>
              </p:cNvSpPr>
              <p:nvPr/>
            </p:nvSpPr>
            <p:spPr bwMode="auto">
              <a:xfrm>
                <a:off x="5192" y="2613"/>
                <a:ext cx="60" cy="58"/>
              </a:xfrm>
              <a:prstGeom prst="ellipse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04" name="Oval 162"/>
              <p:cNvSpPr>
                <a:spLocks noChangeArrowheads="1"/>
              </p:cNvSpPr>
              <p:nvPr/>
            </p:nvSpPr>
            <p:spPr bwMode="auto">
              <a:xfrm>
                <a:off x="4715" y="3155"/>
                <a:ext cx="60" cy="58"/>
              </a:xfrm>
              <a:prstGeom prst="ellipse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05" name="Oval 163"/>
              <p:cNvSpPr>
                <a:spLocks noChangeArrowheads="1"/>
              </p:cNvSpPr>
              <p:nvPr/>
            </p:nvSpPr>
            <p:spPr bwMode="auto">
              <a:xfrm flipV="1">
                <a:off x="4844" y="2736"/>
                <a:ext cx="90" cy="83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06" name="Oval 164"/>
              <p:cNvSpPr>
                <a:spLocks noChangeArrowheads="1"/>
              </p:cNvSpPr>
              <p:nvPr/>
            </p:nvSpPr>
            <p:spPr bwMode="auto">
              <a:xfrm flipV="1">
                <a:off x="5379" y="2939"/>
                <a:ext cx="90" cy="82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07" name="Oval 165"/>
              <p:cNvSpPr>
                <a:spLocks noChangeArrowheads="1"/>
              </p:cNvSpPr>
              <p:nvPr/>
            </p:nvSpPr>
            <p:spPr bwMode="auto">
              <a:xfrm flipV="1">
                <a:off x="5334" y="3211"/>
                <a:ext cx="90" cy="82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08" name="Oval 166"/>
              <p:cNvSpPr>
                <a:spLocks noChangeArrowheads="1"/>
              </p:cNvSpPr>
              <p:nvPr/>
            </p:nvSpPr>
            <p:spPr bwMode="auto">
              <a:xfrm flipV="1">
                <a:off x="5117" y="3252"/>
                <a:ext cx="90" cy="82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09" name="Oval 167"/>
              <p:cNvSpPr>
                <a:spLocks noChangeArrowheads="1"/>
              </p:cNvSpPr>
              <p:nvPr/>
            </p:nvSpPr>
            <p:spPr bwMode="auto">
              <a:xfrm flipV="1">
                <a:off x="4913" y="3334"/>
                <a:ext cx="90" cy="82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10" name="Oval 168"/>
              <p:cNvSpPr>
                <a:spLocks noChangeArrowheads="1"/>
              </p:cNvSpPr>
              <p:nvPr/>
            </p:nvSpPr>
            <p:spPr bwMode="auto">
              <a:xfrm>
                <a:off x="4799" y="3237"/>
                <a:ext cx="156" cy="11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11" name="Oval 169"/>
              <p:cNvSpPr>
                <a:spLocks noChangeArrowheads="1"/>
              </p:cNvSpPr>
              <p:nvPr/>
            </p:nvSpPr>
            <p:spPr bwMode="auto">
              <a:xfrm>
                <a:off x="4937" y="3088"/>
                <a:ext cx="156" cy="11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12" name="Oval 170"/>
              <p:cNvSpPr>
                <a:spLocks noChangeArrowheads="1"/>
              </p:cNvSpPr>
              <p:nvPr/>
            </p:nvSpPr>
            <p:spPr bwMode="auto">
              <a:xfrm>
                <a:off x="4823" y="2613"/>
                <a:ext cx="156" cy="11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13" name="Oval 171"/>
              <p:cNvSpPr>
                <a:spLocks noChangeArrowheads="1"/>
              </p:cNvSpPr>
              <p:nvPr/>
            </p:nvSpPr>
            <p:spPr bwMode="auto">
              <a:xfrm>
                <a:off x="4595" y="2954"/>
                <a:ext cx="156" cy="11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14" name="Oval 172"/>
              <p:cNvSpPr>
                <a:spLocks noChangeArrowheads="1"/>
              </p:cNvSpPr>
              <p:nvPr/>
            </p:nvSpPr>
            <p:spPr bwMode="auto">
              <a:xfrm>
                <a:off x="5186" y="2939"/>
                <a:ext cx="156" cy="11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15" name="Oval 177"/>
              <p:cNvSpPr>
                <a:spLocks noChangeArrowheads="1"/>
              </p:cNvSpPr>
              <p:nvPr/>
            </p:nvSpPr>
            <p:spPr bwMode="auto">
              <a:xfrm>
                <a:off x="5297" y="2821"/>
                <a:ext cx="127" cy="143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16" name="Oval 178"/>
              <p:cNvSpPr>
                <a:spLocks noChangeArrowheads="1"/>
              </p:cNvSpPr>
              <p:nvPr/>
            </p:nvSpPr>
            <p:spPr bwMode="auto">
              <a:xfrm>
                <a:off x="5011" y="2821"/>
                <a:ext cx="127" cy="143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17" name="Oval 179"/>
              <p:cNvSpPr>
                <a:spLocks noChangeArrowheads="1"/>
              </p:cNvSpPr>
              <p:nvPr/>
            </p:nvSpPr>
            <p:spPr bwMode="auto">
              <a:xfrm>
                <a:off x="5259" y="3088"/>
                <a:ext cx="127" cy="143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18" name="Oval 180"/>
              <p:cNvSpPr>
                <a:spLocks noChangeArrowheads="1"/>
              </p:cNvSpPr>
              <p:nvPr/>
            </p:nvSpPr>
            <p:spPr bwMode="auto">
              <a:xfrm>
                <a:off x="5451" y="3047"/>
                <a:ext cx="62" cy="7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19" name="Oval 181"/>
              <p:cNvSpPr>
                <a:spLocks noChangeArrowheads="1"/>
              </p:cNvSpPr>
              <p:nvPr/>
            </p:nvSpPr>
            <p:spPr bwMode="auto">
              <a:xfrm>
                <a:off x="5234" y="3196"/>
                <a:ext cx="62" cy="7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20" name="Oval 182"/>
              <p:cNvSpPr>
                <a:spLocks noChangeArrowheads="1"/>
              </p:cNvSpPr>
              <p:nvPr/>
            </p:nvSpPr>
            <p:spPr bwMode="auto">
              <a:xfrm>
                <a:off x="5144" y="2980"/>
                <a:ext cx="63" cy="7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21" name="Oval 183"/>
              <p:cNvSpPr>
                <a:spLocks noChangeArrowheads="1"/>
              </p:cNvSpPr>
              <p:nvPr/>
            </p:nvSpPr>
            <p:spPr bwMode="auto">
              <a:xfrm>
                <a:off x="5234" y="3319"/>
                <a:ext cx="62" cy="7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22" name="Oval 184"/>
              <p:cNvSpPr>
                <a:spLocks noChangeArrowheads="1"/>
              </p:cNvSpPr>
              <p:nvPr/>
            </p:nvSpPr>
            <p:spPr bwMode="auto">
              <a:xfrm>
                <a:off x="4736" y="2697"/>
                <a:ext cx="63" cy="7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23" name="Oval 185"/>
              <p:cNvSpPr>
                <a:spLocks noChangeArrowheads="1"/>
              </p:cNvSpPr>
              <p:nvPr/>
            </p:nvSpPr>
            <p:spPr bwMode="auto">
              <a:xfrm>
                <a:off x="4889" y="3129"/>
                <a:ext cx="90" cy="82"/>
              </a:xfrm>
              <a:prstGeom prst="ellipse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24" name="Oval 186"/>
              <p:cNvSpPr>
                <a:spLocks noChangeArrowheads="1"/>
              </p:cNvSpPr>
              <p:nvPr/>
            </p:nvSpPr>
            <p:spPr bwMode="auto">
              <a:xfrm>
                <a:off x="5288" y="2697"/>
                <a:ext cx="90" cy="83"/>
              </a:xfrm>
              <a:prstGeom prst="ellipse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25" name="Oval 187"/>
              <p:cNvSpPr>
                <a:spLocks noChangeArrowheads="1"/>
              </p:cNvSpPr>
              <p:nvPr/>
            </p:nvSpPr>
            <p:spPr bwMode="auto">
              <a:xfrm>
                <a:off x="4571" y="2857"/>
                <a:ext cx="90" cy="82"/>
              </a:xfrm>
              <a:prstGeom prst="ellipse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26" name="Oval 188"/>
              <p:cNvSpPr>
                <a:spLocks noChangeArrowheads="1"/>
              </p:cNvSpPr>
              <p:nvPr/>
            </p:nvSpPr>
            <p:spPr bwMode="auto">
              <a:xfrm>
                <a:off x="5117" y="2736"/>
                <a:ext cx="90" cy="83"/>
              </a:xfrm>
              <a:prstGeom prst="ellipse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27" name="Oval 189"/>
              <p:cNvSpPr>
                <a:spLocks noChangeArrowheads="1"/>
              </p:cNvSpPr>
              <p:nvPr/>
            </p:nvSpPr>
            <p:spPr bwMode="auto">
              <a:xfrm>
                <a:off x="4913" y="3021"/>
                <a:ext cx="90" cy="82"/>
              </a:xfrm>
              <a:prstGeom prst="ellipse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28" name="Oval 191"/>
              <p:cNvSpPr>
                <a:spLocks noChangeArrowheads="1"/>
              </p:cNvSpPr>
              <p:nvPr/>
            </p:nvSpPr>
            <p:spPr bwMode="auto">
              <a:xfrm>
                <a:off x="4754" y="2901"/>
                <a:ext cx="90" cy="82"/>
              </a:xfrm>
              <a:prstGeom prst="ellipse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29" name="Oval 193"/>
              <p:cNvSpPr>
                <a:spLocks noChangeArrowheads="1"/>
              </p:cNvSpPr>
              <p:nvPr/>
            </p:nvSpPr>
            <p:spPr bwMode="auto">
              <a:xfrm>
                <a:off x="5386" y="2736"/>
                <a:ext cx="90" cy="83"/>
              </a:xfrm>
              <a:prstGeom prst="ellipse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30" name="Oval 194"/>
              <p:cNvSpPr>
                <a:spLocks noChangeArrowheads="1"/>
              </p:cNvSpPr>
              <p:nvPr/>
            </p:nvSpPr>
            <p:spPr bwMode="auto">
              <a:xfrm>
                <a:off x="5434" y="2857"/>
                <a:ext cx="90" cy="8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31" name="Oval 197"/>
              <p:cNvSpPr>
                <a:spLocks noChangeArrowheads="1"/>
              </p:cNvSpPr>
              <p:nvPr/>
            </p:nvSpPr>
            <p:spPr bwMode="auto">
              <a:xfrm>
                <a:off x="4870" y="2835"/>
                <a:ext cx="127" cy="143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32" name="Oval 198"/>
              <p:cNvSpPr>
                <a:spLocks noChangeArrowheads="1"/>
              </p:cNvSpPr>
              <p:nvPr/>
            </p:nvSpPr>
            <p:spPr bwMode="auto">
              <a:xfrm>
                <a:off x="4997" y="3241"/>
                <a:ext cx="90" cy="82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33" name="Oval 199"/>
              <p:cNvSpPr>
                <a:spLocks noChangeArrowheads="1"/>
              </p:cNvSpPr>
              <p:nvPr/>
            </p:nvSpPr>
            <p:spPr bwMode="auto">
              <a:xfrm>
                <a:off x="5054" y="3349"/>
                <a:ext cx="90" cy="82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34" name="Oval 200"/>
              <p:cNvSpPr>
                <a:spLocks noChangeArrowheads="1"/>
              </p:cNvSpPr>
              <p:nvPr/>
            </p:nvSpPr>
            <p:spPr bwMode="auto">
              <a:xfrm>
                <a:off x="4997" y="2965"/>
                <a:ext cx="90" cy="82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35" name="Oval 201"/>
              <p:cNvSpPr>
                <a:spLocks noChangeArrowheads="1"/>
              </p:cNvSpPr>
              <p:nvPr/>
            </p:nvSpPr>
            <p:spPr bwMode="auto">
              <a:xfrm>
                <a:off x="5122" y="3084"/>
                <a:ext cx="90" cy="82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36" name="Oval 202"/>
              <p:cNvSpPr>
                <a:spLocks noChangeArrowheads="1"/>
              </p:cNvSpPr>
              <p:nvPr/>
            </p:nvSpPr>
            <p:spPr bwMode="auto">
              <a:xfrm>
                <a:off x="4664" y="3231"/>
                <a:ext cx="90" cy="82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37" name="Oval 203"/>
              <p:cNvSpPr>
                <a:spLocks noChangeArrowheads="1"/>
              </p:cNvSpPr>
              <p:nvPr/>
            </p:nvSpPr>
            <p:spPr bwMode="auto">
              <a:xfrm>
                <a:off x="4592" y="3146"/>
                <a:ext cx="90" cy="82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38" name="Oval 204"/>
              <p:cNvSpPr>
                <a:spLocks noChangeArrowheads="1"/>
              </p:cNvSpPr>
              <p:nvPr/>
            </p:nvSpPr>
            <p:spPr bwMode="auto">
              <a:xfrm>
                <a:off x="5054" y="2579"/>
                <a:ext cx="117" cy="84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39" name="Oval 205"/>
              <p:cNvSpPr>
                <a:spLocks noChangeArrowheads="1"/>
              </p:cNvSpPr>
              <p:nvPr/>
            </p:nvSpPr>
            <p:spPr bwMode="auto">
              <a:xfrm>
                <a:off x="4976" y="2697"/>
                <a:ext cx="117" cy="84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0" name="Oval 206"/>
              <p:cNvSpPr>
                <a:spLocks noChangeArrowheads="1"/>
              </p:cNvSpPr>
              <p:nvPr/>
            </p:nvSpPr>
            <p:spPr bwMode="auto">
              <a:xfrm>
                <a:off x="5150" y="2866"/>
                <a:ext cx="117" cy="84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1" name="Oval 207"/>
              <p:cNvSpPr>
                <a:spLocks noChangeArrowheads="1"/>
              </p:cNvSpPr>
              <p:nvPr/>
            </p:nvSpPr>
            <p:spPr bwMode="auto">
              <a:xfrm>
                <a:off x="4764" y="3071"/>
                <a:ext cx="117" cy="84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8491" name="Oval 302"/>
            <p:cNvSpPr>
              <a:spLocks noChangeArrowheads="1"/>
            </p:cNvSpPr>
            <p:nvPr/>
          </p:nvSpPr>
          <p:spPr bwMode="auto">
            <a:xfrm>
              <a:off x="4856" y="3723"/>
              <a:ext cx="89" cy="82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92" name="Oval 303"/>
            <p:cNvSpPr>
              <a:spLocks noChangeArrowheads="1"/>
            </p:cNvSpPr>
            <p:nvPr/>
          </p:nvSpPr>
          <p:spPr bwMode="auto">
            <a:xfrm>
              <a:off x="4148" y="3421"/>
              <a:ext cx="89" cy="82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93" name="Oval 304"/>
            <p:cNvSpPr>
              <a:spLocks noChangeArrowheads="1"/>
            </p:cNvSpPr>
            <p:nvPr/>
          </p:nvSpPr>
          <p:spPr bwMode="auto">
            <a:xfrm>
              <a:off x="4619" y="3842"/>
              <a:ext cx="89" cy="82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94" name="Oval 305"/>
            <p:cNvSpPr>
              <a:spLocks noChangeArrowheads="1"/>
            </p:cNvSpPr>
            <p:nvPr/>
          </p:nvSpPr>
          <p:spPr bwMode="auto">
            <a:xfrm>
              <a:off x="4490" y="3278"/>
              <a:ext cx="90" cy="82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95" name="Oval 306"/>
            <p:cNvSpPr>
              <a:spLocks noChangeArrowheads="1"/>
            </p:cNvSpPr>
            <p:nvPr/>
          </p:nvSpPr>
          <p:spPr bwMode="auto">
            <a:xfrm>
              <a:off x="4691" y="3360"/>
              <a:ext cx="90" cy="82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96" name="Oval 307"/>
            <p:cNvSpPr>
              <a:spLocks noChangeArrowheads="1"/>
            </p:cNvSpPr>
            <p:nvPr/>
          </p:nvSpPr>
          <p:spPr bwMode="auto">
            <a:xfrm>
              <a:off x="4310" y="3824"/>
              <a:ext cx="90" cy="82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97" name="Oval 308"/>
            <p:cNvSpPr>
              <a:spLocks noChangeArrowheads="1"/>
            </p:cNvSpPr>
            <p:nvPr/>
          </p:nvSpPr>
          <p:spPr bwMode="auto">
            <a:xfrm>
              <a:off x="4922" y="3822"/>
              <a:ext cx="90" cy="82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487" name="Text Box 310"/>
          <p:cNvSpPr txBox="1">
            <a:spLocks noChangeArrowheads="1"/>
          </p:cNvSpPr>
          <p:nvPr/>
        </p:nvSpPr>
        <p:spPr bwMode="auto">
          <a:xfrm>
            <a:off x="6184900" y="2852738"/>
            <a:ext cx="219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18488" name="Text Box 311"/>
          <p:cNvSpPr txBox="1">
            <a:spLocks noChangeArrowheads="1"/>
          </p:cNvSpPr>
          <p:nvPr/>
        </p:nvSpPr>
        <p:spPr bwMode="auto">
          <a:xfrm>
            <a:off x="7764463" y="2820988"/>
            <a:ext cx="219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18489" name="Text Box 314"/>
          <p:cNvSpPr txBox="1">
            <a:spLocks noChangeArrowheads="1"/>
          </p:cNvSpPr>
          <p:nvPr/>
        </p:nvSpPr>
        <p:spPr bwMode="auto">
          <a:xfrm>
            <a:off x="7056438" y="4752975"/>
            <a:ext cx="2524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3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Methods</a:t>
            </a:r>
          </a:p>
        </p:txBody>
      </p:sp>
      <p:pic>
        <p:nvPicPr>
          <p:cNvPr id="20482" name="Picture 18"/>
          <p:cNvPicPr>
            <a:picLocks noChangeAspect="1" noChangeArrowheads="1"/>
          </p:cNvPicPr>
          <p:nvPr/>
        </p:nvPicPr>
        <p:blipFill>
          <a:blip r:embed="rId3"/>
          <a:srcRect l="14861" t="16168" r="29332" b="13976"/>
          <a:stretch>
            <a:fillRect/>
          </a:stretch>
        </p:blipFill>
        <p:spPr bwMode="auto">
          <a:xfrm>
            <a:off x="4625975" y="1747838"/>
            <a:ext cx="40608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19"/>
          <p:cNvSpPr>
            <a:spLocks noChangeArrowheads="1"/>
          </p:cNvSpPr>
          <p:nvPr/>
        </p:nvSpPr>
        <p:spPr bwMode="auto">
          <a:xfrm>
            <a:off x="292100" y="1157288"/>
            <a:ext cx="4665663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n-US" sz="2800"/>
              <a:t>Treatments:</a:t>
            </a:r>
          </a:p>
          <a:p>
            <a:pPr defTabSz="914400"/>
            <a:r>
              <a:rPr lang="en-US" sz="2800"/>
              <a:t>   • Control (no addition)</a:t>
            </a:r>
          </a:p>
          <a:p>
            <a:pPr defTabSz="914400"/>
            <a:r>
              <a:rPr lang="en-US" sz="2800"/>
              <a:t>   • Low Phosphorus </a:t>
            </a:r>
          </a:p>
          <a:p>
            <a:pPr defTabSz="914400"/>
            <a:r>
              <a:rPr lang="en-US" sz="2800"/>
              <a:t>      (5 µM N</a:t>
            </a:r>
            <a:r>
              <a:rPr lang="en-US" sz="2800" baseline="-25000"/>
              <a:t>2</a:t>
            </a:r>
            <a:r>
              <a:rPr lang="en-US" sz="2800"/>
              <a:t>HPO</a:t>
            </a:r>
            <a:r>
              <a:rPr lang="en-US" sz="2800" baseline="-25000"/>
              <a:t>4</a:t>
            </a:r>
            <a:r>
              <a:rPr lang="en-US" sz="2800"/>
              <a:t>)</a:t>
            </a:r>
          </a:p>
          <a:p>
            <a:pPr defTabSz="914400"/>
            <a:r>
              <a:rPr lang="en-US" sz="2800"/>
              <a:t>   • High Phosphorus </a:t>
            </a:r>
          </a:p>
          <a:p>
            <a:pPr defTabSz="914400"/>
            <a:r>
              <a:rPr lang="en-US" sz="2800"/>
              <a:t>      (10 µM N</a:t>
            </a:r>
            <a:r>
              <a:rPr lang="en-US" sz="2800" baseline="-25000"/>
              <a:t>2</a:t>
            </a:r>
            <a:r>
              <a:rPr lang="en-US" sz="2800"/>
              <a:t>HPO</a:t>
            </a:r>
            <a:r>
              <a:rPr lang="en-US" sz="2800" baseline="-25000"/>
              <a:t>4</a:t>
            </a:r>
            <a:r>
              <a:rPr lang="en-US" sz="2800"/>
              <a:t>)</a:t>
            </a:r>
          </a:p>
          <a:p>
            <a:pPr defTabSz="914400"/>
            <a:r>
              <a:rPr lang="en-US" sz="2800"/>
              <a:t>   • Carbon (53 µM acetate </a:t>
            </a:r>
          </a:p>
          <a:p>
            <a:pPr defTabSz="914400"/>
            <a:r>
              <a:rPr lang="en-US" sz="2800"/>
              <a:t>      + 53 µM glucose)</a:t>
            </a:r>
          </a:p>
          <a:p>
            <a:pPr defTabSz="914400"/>
            <a:r>
              <a:rPr lang="en-US" sz="2800"/>
              <a:t>   • Low P + Carbon</a:t>
            </a:r>
          </a:p>
          <a:p>
            <a:pPr defTabSz="914400"/>
            <a:r>
              <a:rPr lang="en-US" sz="2800"/>
              <a:t>   • High P + Carbon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Methods</a:t>
            </a:r>
          </a:p>
        </p:txBody>
      </p:sp>
      <p:sp>
        <p:nvSpPr>
          <p:cNvPr id="22530" name="Content Placeholder 3"/>
          <p:cNvSpPr>
            <a:spLocks noGrp="1"/>
          </p:cNvSpPr>
          <p:nvPr>
            <p:ph sz="half" idx="4294967295"/>
          </p:nvPr>
        </p:nvSpPr>
        <p:spPr>
          <a:xfrm>
            <a:off x="4902200" y="2489200"/>
            <a:ext cx="4038600" cy="1778000"/>
          </a:xfrm>
        </p:spPr>
        <p:txBody>
          <a:bodyPr/>
          <a:lstStyle/>
          <a:p>
            <a:pPr eaLnBrk="1" hangingPunct="1"/>
            <a:r>
              <a:rPr lang="en-US" sz="2600" smtClean="0"/>
              <a:t>PCR  (8FFAM/1492R)</a:t>
            </a:r>
          </a:p>
          <a:p>
            <a:pPr eaLnBrk="1" hangingPunct="1"/>
            <a:r>
              <a:rPr lang="en-US" sz="2600" smtClean="0"/>
              <a:t>Restriction Digest of PCR Products</a:t>
            </a:r>
          </a:p>
          <a:p>
            <a:pPr eaLnBrk="1" hangingPunct="1"/>
            <a:r>
              <a:rPr lang="en-US" sz="2600" smtClean="0"/>
              <a:t>Capillary Electrophoresis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4294967295"/>
          </p:nvPr>
        </p:nvSpPr>
        <p:spPr>
          <a:xfrm>
            <a:off x="457200" y="1600200"/>
            <a:ext cx="5768975" cy="452596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 smtClean="0"/>
              <a:t>T-RFLP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2800" dirty="0"/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2800" dirty="0" smtClean="0"/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2800" dirty="0"/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2800" dirty="0" smtClean="0"/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2800" dirty="0"/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2800" dirty="0" smtClean="0"/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2800" dirty="0"/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2800" dirty="0" smtClean="0"/>
              <a:t>Microbial Community Fingerprint</a:t>
            </a:r>
            <a:endParaRPr lang="en-US" sz="2800" dirty="0"/>
          </a:p>
        </p:txBody>
      </p:sp>
      <p:grpSp>
        <p:nvGrpSpPr>
          <p:cNvPr id="22532" name="Group 102"/>
          <p:cNvGrpSpPr>
            <a:grpSpLocks/>
          </p:cNvGrpSpPr>
          <p:nvPr/>
        </p:nvGrpSpPr>
        <p:grpSpPr bwMode="auto">
          <a:xfrm>
            <a:off x="679450" y="2312988"/>
            <a:ext cx="3381375" cy="2657475"/>
            <a:chOff x="8833" y="8016"/>
            <a:chExt cx="1543" cy="1189"/>
          </a:xfrm>
        </p:grpSpPr>
        <p:sp>
          <p:nvSpPr>
            <p:cNvPr id="22533" name="Rectangle 52"/>
            <p:cNvSpPr>
              <a:spLocks noChangeArrowheads="1"/>
            </p:cNvSpPr>
            <p:nvPr/>
          </p:nvSpPr>
          <p:spPr bwMode="auto">
            <a:xfrm>
              <a:off x="9085" y="8016"/>
              <a:ext cx="1291" cy="1012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6200">
                <a:ea typeface="Osaka"/>
                <a:cs typeface="Osaka"/>
              </a:endParaRPr>
            </a:p>
          </p:txBody>
        </p:sp>
        <p:sp>
          <p:nvSpPr>
            <p:cNvPr id="22534" name="Line 55"/>
            <p:cNvSpPr>
              <a:spLocks noChangeShapeType="1"/>
            </p:cNvSpPr>
            <p:nvPr/>
          </p:nvSpPr>
          <p:spPr bwMode="auto">
            <a:xfrm rot="5400000">
              <a:off x="9100" y="8877"/>
              <a:ext cx="29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35" name="Line 56"/>
            <p:cNvSpPr>
              <a:spLocks noChangeShapeType="1"/>
            </p:cNvSpPr>
            <p:nvPr/>
          </p:nvSpPr>
          <p:spPr bwMode="auto">
            <a:xfrm rot="5400000">
              <a:off x="9270" y="8930"/>
              <a:ext cx="169" cy="1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36" name="Line 57"/>
            <p:cNvSpPr>
              <a:spLocks noChangeShapeType="1"/>
            </p:cNvSpPr>
            <p:nvPr/>
          </p:nvSpPr>
          <p:spPr bwMode="auto">
            <a:xfrm rot="5400000">
              <a:off x="9355" y="8918"/>
              <a:ext cx="211" cy="1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37" name="Line 58"/>
            <p:cNvSpPr>
              <a:spLocks noChangeShapeType="1"/>
            </p:cNvSpPr>
            <p:nvPr/>
          </p:nvSpPr>
          <p:spPr bwMode="auto">
            <a:xfrm rot="5400000">
              <a:off x="9388" y="8897"/>
              <a:ext cx="253" cy="1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38" name="Line 59"/>
            <p:cNvSpPr>
              <a:spLocks noChangeShapeType="1"/>
            </p:cNvSpPr>
            <p:nvPr/>
          </p:nvSpPr>
          <p:spPr bwMode="auto">
            <a:xfrm rot="5400000">
              <a:off x="9872" y="8898"/>
              <a:ext cx="253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39" name="Text Box 53"/>
            <p:cNvSpPr txBox="1">
              <a:spLocks noChangeArrowheads="1"/>
            </p:cNvSpPr>
            <p:nvPr/>
          </p:nvSpPr>
          <p:spPr bwMode="auto">
            <a:xfrm>
              <a:off x="9282" y="9055"/>
              <a:ext cx="892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</a:pPr>
              <a:r>
                <a:rPr lang="en-US" sz="1600">
                  <a:ea typeface="Osaka"/>
                  <a:cs typeface="Osaka"/>
                </a:rPr>
                <a:t>T-RF</a:t>
              </a:r>
            </a:p>
          </p:txBody>
        </p:sp>
        <p:sp>
          <p:nvSpPr>
            <p:cNvPr id="22540" name="Text Box 54"/>
            <p:cNvSpPr txBox="1">
              <a:spLocks noChangeArrowheads="1"/>
            </p:cNvSpPr>
            <p:nvPr/>
          </p:nvSpPr>
          <p:spPr bwMode="auto">
            <a:xfrm rot="-5400000">
              <a:off x="8448" y="8443"/>
              <a:ext cx="92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</a:pPr>
              <a:r>
                <a:rPr lang="en-US" sz="1600">
                  <a:ea typeface="Osaka"/>
                  <a:cs typeface="Osaka"/>
                </a:rPr>
                <a:t>Fluorescence</a:t>
              </a:r>
            </a:p>
          </p:txBody>
        </p:sp>
        <p:sp>
          <p:nvSpPr>
            <p:cNvPr id="22541" name="Line 55"/>
            <p:cNvSpPr>
              <a:spLocks noChangeShapeType="1"/>
            </p:cNvSpPr>
            <p:nvPr/>
          </p:nvSpPr>
          <p:spPr bwMode="auto">
            <a:xfrm rot="5400000">
              <a:off x="9613" y="8863"/>
              <a:ext cx="322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2" name="Line 55"/>
            <p:cNvSpPr>
              <a:spLocks noChangeShapeType="1"/>
            </p:cNvSpPr>
            <p:nvPr/>
          </p:nvSpPr>
          <p:spPr bwMode="auto">
            <a:xfrm rot="5400000">
              <a:off x="9488" y="8920"/>
              <a:ext cx="228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3" name="Line 55"/>
            <p:cNvSpPr>
              <a:spLocks noChangeShapeType="1"/>
            </p:cNvSpPr>
            <p:nvPr/>
          </p:nvSpPr>
          <p:spPr bwMode="auto">
            <a:xfrm rot="5400000">
              <a:off x="9848" y="8737"/>
              <a:ext cx="59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4" name="Line 59"/>
            <p:cNvSpPr>
              <a:spLocks noChangeShapeType="1"/>
            </p:cNvSpPr>
            <p:nvPr/>
          </p:nvSpPr>
          <p:spPr bwMode="auto">
            <a:xfrm rot="5400000">
              <a:off x="10159" y="8895"/>
              <a:ext cx="253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Results </a:t>
            </a:r>
          </a:p>
        </p:txBody>
      </p:sp>
      <p:pic>
        <p:nvPicPr>
          <p:cNvPr id="24578" name="Picture 4"/>
          <p:cNvPicPr>
            <a:picLocks noChangeAspect="1" noChangeArrowheads="1"/>
          </p:cNvPicPr>
          <p:nvPr/>
        </p:nvPicPr>
        <p:blipFill>
          <a:blip r:embed="rId3"/>
          <a:srcRect l="6161" t="16211" r="23341" b="17708"/>
          <a:stretch>
            <a:fillRect/>
          </a:stretch>
        </p:blipFill>
        <p:spPr bwMode="auto">
          <a:xfrm>
            <a:off x="71438" y="1363663"/>
            <a:ext cx="8686800" cy="457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Results</a:t>
            </a:r>
          </a:p>
        </p:txBody>
      </p:sp>
      <p:pic>
        <p:nvPicPr>
          <p:cNvPr id="26626" name="Picture 135"/>
          <p:cNvPicPr>
            <a:picLocks noChangeAspect="1" noChangeArrowheads="1"/>
          </p:cNvPicPr>
          <p:nvPr/>
        </p:nvPicPr>
        <p:blipFill>
          <a:blip r:embed="rId2"/>
          <a:srcRect l="15227" t="48959" r="18594" b="9375"/>
          <a:stretch>
            <a:fillRect/>
          </a:stretch>
        </p:blipFill>
        <p:spPr bwMode="auto">
          <a:xfrm>
            <a:off x="271463" y="1200150"/>
            <a:ext cx="4068762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 Box 136"/>
          <p:cNvSpPr txBox="1">
            <a:spLocks noChangeArrowheads="1"/>
          </p:cNvSpPr>
          <p:nvPr/>
        </p:nvSpPr>
        <p:spPr bwMode="auto">
          <a:xfrm>
            <a:off x="500063" y="1338263"/>
            <a:ext cx="1974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b="1">
                <a:ea typeface="Osaka"/>
                <a:cs typeface="Osaka"/>
              </a:rPr>
              <a:t>Control</a:t>
            </a:r>
          </a:p>
        </p:txBody>
      </p:sp>
      <p:pic>
        <p:nvPicPr>
          <p:cNvPr id="26628" name="Picture 138"/>
          <p:cNvPicPr>
            <a:picLocks noChangeAspect="1" noChangeArrowheads="1"/>
          </p:cNvPicPr>
          <p:nvPr/>
        </p:nvPicPr>
        <p:blipFill>
          <a:blip r:embed="rId3"/>
          <a:srcRect l="15227" t="48958" r="20938" b="9375"/>
          <a:stretch>
            <a:fillRect/>
          </a:stretch>
        </p:blipFill>
        <p:spPr bwMode="auto">
          <a:xfrm>
            <a:off x="271463" y="3100388"/>
            <a:ext cx="4068762" cy="183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Text Box 139"/>
          <p:cNvSpPr txBox="1">
            <a:spLocks noChangeArrowheads="1"/>
          </p:cNvSpPr>
          <p:nvPr/>
        </p:nvSpPr>
        <p:spPr bwMode="auto">
          <a:xfrm>
            <a:off x="500063" y="3238500"/>
            <a:ext cx="1225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b="1">
                <a:ea typeface="Osaka"/>
                <a:cs typeface="Osaka"/>
              </a:rPr>
              <a:t>LP</a:t>
            </a:r>
          </a:p>
        </p:txBody>
      </p:sp>
      <p:pic>
        <p:nvPicPr>
          <p:cNvPr id="26630" name="Picture 141"/>
          <p:cNvPicPr>
            <a:picLocks noChangeAspect="1" noChangeArrowheads="1"/>
          </p:cNvPicPr>
          <p:nvPr/>
        </p:nvPicPr>
        <p:blipFill>
          <a:blip r:embed="rId4"/>
          <a:srcRect l="15227" t="48958" r="18008" b="9375"/>
          <a:stretch>
            <a:fillRect/>
          </a:stretch>
        </p:blipFill>
        <p:spPr bwMode="auto">
          <a:xfrm>
            <a:off x="314325" y="4962525"/>
            <a:ext cx="4114800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Text Box 142"/>
          <p:cNvSpPr txBox="1">
            <a:spLocks noChangeArrowheads="1"/>
          </p:cNvSpPr>
          <p:nvPr/>
        </p:nvSpPr>
        <p:spPr bwMode="auto">
          <a:xfrm>
            <a:off x="542925" y="5100638"/>
            <a:ext cx="793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b="1">
                <a:ea typeface="Osaka"/>
                <a:cs typeface="Osaka"/>
              </a:rPr>
              <a:t>HP</a:t>
            </a:r>
          </a:p>
        </p:txBody>
      </p:sp>
      <p:pic>
        <p:nvPicPr>
          <p:cNvPr id="26632" name="Picture 144"/>
          <p:cNvPicPr>
            <a:picLocks noChangeAspect="1" noChangeArrowheads="1"/>
          </p:cNvPicPr>
          <p:nvPr/>
        </p:nvPicPr>
        <p:blipFill>
          <a:blip r:embed="rId5"/>
          <a:srcRect l="15227" t="48958" r="18008" b="9375"/>
          <a:stretch>
            <a:fillRect/>
          </a:stretch>
        </p:blipFill>
        <p:spPr bwMode="auto">
          <a:xfrm>
            <a:off x="4576763" y="3100388"/>
            <a:ext cx="4160837" cy="183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3" name="Text Box 145"/>
          <p:cNvSpPr txBox="1">
            <a:spLocks noChangeArrowheads="1"/>
          </p:cNvSpPr>
          <p:nvPr/>
        </p:nvSpPr>
        <p:spPr bwMode="auto">
          <a:xfrm>
            <a:off x="4808538" y="3284538"/>
            <a:ext cx="10937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b="1">
                <a:ea typeface="Osaka"/>
                <a:cs typeface="Osaka"/>
              </a:rPr>
              <a:t>CLP</a:t>
            </a:r>
          </a:p>
        </p:txBody>
      </p:sp>
      <p:pic>
        <p:nvPicPr>
          <p:cNvPr id="26634" name="Picture 147"/>
          <p:cNvPicPr>
            <a:picLocks noChangeAspect="1" noChangeArrowheads="1"/>
          </p:cNvPicPr>
          <p:nvPr/>
        </p:nvPicPr>
        <p:blipFill>
          <a:blip r:embed="rId6"/>
          <a:srcRect l="15227" t="48958" r="18594" b="9375"/>
          <a:stretch>
            <a:fillRect/>
          </a:stretch>
        </p:blipFill>
        <p:spPr bwMode="auto">
          <a:xfrm>
            <a:off x="4576763" y="4976813"/>
            <a:ext cx="4160837" cy="183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5" name="Text Box 148"/>
          <p:cNvSpPr txBox="1">
            <a:spLocks noChangeArrowheads="1"/>
          </p:cNvSpPr>
          <p:nvPr/>
        </p:nvSpPr>
        <p:spPr bwMode="auto">
          <a:xfrm>
            <a:off x="4805363" y="5114925"/>
            <a:ext cx="1104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b="1">
                <a:ea typeface="Osaka"/>
                <a:cs typeface="Osaka"/>
              </a:rPr>
              <a:t>CHP</a:t>
            </a:r>
          </a:p>
        </p:txBody>
      </p:sp>
      <p:sp>
        <p:nvSpPr>
          <p:cNvPr id="26636" name="Text Box 19"/>
          <p:cNvSpPr txBox="1">
            <a:spLocks noChangeArrowheads="1"/>
          </p:cNvSpPr>
          <p:nvPr/>
        </p:nvSpPr>
        <p:spPr bwMode="auto">
          <a:xfrm>
            <a:off x="4576763" y="1303338"/>
            <a:ext cx="4335462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1775" indent="-231775" defTabSz="914400">
              <a:lnSpc>
                <a:spcPct val="120000"/>
              </a:lnSpc>
              <a:spcBef>
                <a:spcPct val="50000"/>
              </a:spcBef>
              <a:buFontTx/>
              <a:buChar char="•"/>
            </a:pPr>
            <a:r>
              <a:rPr lang="en-US" sz="2000"/>
              <a:t>T-RFs become more complex with C addition</a:t>
            </a:r>
          </a:p>
          <a:p>
            <a:pPr marL="231775" indent="-231775" defTabSz="914400">
              <a:lnSpc>
                <a:spcPct val="120000"/>
              </a:lnSpc>
              <a:spcBef>
                <a:spcPct val="50000"/>
              </a:spcBef>
              <a:buFontTx/>
              <a:buChar char="•"/>
            </a:pPr>
            <a:r>
              <a:rPr lang="en-US" sz="2000"/>
              <a:t>Growth ofheterotrophic bacteria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511</Words>
  <Application>Microsoft Macintosh PowerPoint</Application>
  <PresentationFormat>On-screen Show (4:3)</PresentationFormat>
  <Paragraphs>93</Paragraphs>
  <Slides>11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Genetic Profiling of Oncoid Stromatolites from the Phosphorus-Limited Rio Mesquites in Cuatro Cienegas, MX </vt:lpstr>
      <vt:lpstr>Introduction</vt:lpstr>
      <vt:lpstr>Introduction </vt:lpstr>
      <vt:lpstr>Introduction</vt:lpstr>
      <vt:lpstr>Hypotheses </vt:lpstr>
      <vt:lpstr>Methods</vt:lpstr>
      <vt:lpstr>Methods</vt:lpstr>
      <vt:lpstr>Results </vt:lpstr>
      <vt:lpstr>Results</vt:lpstr>
      <vt:lpstr>Summary &amp; Future Directions</vt:lpstr>
      <vt:lpstr>Acknowledgements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Genetic Profiling of Oncoid Stromatolites from the Phosphorus-Limited Rio Mesquites in Cuatro Cienegas, MX </dc:title>
  <dc:creator>Admin</dc:creator>
  <cp:lastModifiedBy>Admin</cp:lastModifiedBy>
  <cp:revision>23</cp:revision>
  <dcterms:created xsi:type="dcterms:W3CDTF">2012-03-05T16:32:29Z</dcterms:created>
  <dcterms:modified xsi:type="dcterms:W3CDTF">2012-04-06T04:31:26Z</dcterms:modified>
</cp:coreProperties>
</file>